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embeddedFontLst>
    <p:embeddedFont>
      <p:font typeface="Average" panose="020B060402020202020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948" y="7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18967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endParaRPr sz="1800">
              <a:solidFill>
                <a:schemeClr val="dk2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ventral stream</a:t>
            </a:r>
            <a:r>
              <a:rPr lang="en" sz="1800">
                <a:solidFill>
                  <a:schemeClr val="dk2"/>
                </a:solidFill>
              </a:rPr>
              <a:t> ascribes features to visual objects “What”.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ventro-dorsal stream</a:t>
            </a:r>
            <a:r>
              <a:rPr lang="en" sz="1800">
                <a:solidFill>
                  <a:schemeClr val="dk2"/>
                </a:solidFill>
              </a:rPr>
              <a:t> supports spatial reasoning “Where”.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dorso-dorsal stream</a:t>
            </a:r>
            <a:r>
              <a:rPr lang="en" sz="1800">
                <a:solidFill>
                  <a:schemeClr val="dk2"/>
                </a:solidFill>
              </a:rPr>
              <a:t> perceptually guides action “How”.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ventral stream</a:t>
            </a:r>
            <a:r>
              <a:rPr lang="en" sz="1800">
                <a:solidFill>
                  <a:schemeClr val="dk2"/>
                </a:solidFill>
              </a:rPr>
              <a:t> ascribes features to visual objects “What”.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ventro-dorsal stream</a:t>
            </a:r>
            <a:r>
              <a:rPr lang="en" sz="1800">
                <a:solidFill>
                  <a:schemeClr val="dk2"/>
                </a:solidFill>
              </a:rPr>
              <a:t> supports spatial reasoning “Where”.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dorso-dorsal stream</a:t>
            </a:r>
            <a:r>
              <a:rPr lang="en" sz="1800">
                <a:solidFill>
                  <a:schemeClr val="dk2"/>
                </a:solidFill>
              </a:rPr>
              <a:t> perceptually guides action “How”.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Shape 4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Shape 5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Shape 5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Shape 5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Shape 5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Shape 6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Shape 6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Shape 6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Shape 6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Shape 6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ventral stream</a:t>
            </a:r>
            <a:r>
              <a:rPr lang="en" sz="1800">
                <a:solidFill>
                  <a:schemeClr val="dk2"/>
                </a:solidFill>
              </a:rPr>
              <a:t> ascribes features to visual objects “What”.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ventro-dorsal stream</a:t>
            </a:r>
            <a:r>
              <a:rPr lang="en" sz="1800">
                <a:solidFill>
                  <a:schemeClr val="dk2"/>
                </a:solidFill>
              </a:rPr>
              <a:t> supports spatial reasoning “Where”.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 </a:t>
            </a:r>
            <a:r>
              <a:rPr lang="en" sz="1800" b="1">
                <a:solidFill>
                  <a:schemeClr val="dk2"/>
                </a:solidFill>
              </a:rPr>
              <a:t>dorso-dorsal stream</a:t>
            </a:r>
            <a:r>
              <a:rPr lang="en" sz="1800">
                <a:solidFill>
                  <a:schemeClr val="dk2"/>
                </a:solidFill>
              </a:rPr>
              <a:t> perceptually guides action “How”.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Shape 7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/>
              <a:t>The Three Stream Hypothesis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Rizzolatti &amp; Matelli (2003)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Talk Outline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 b="1">
                <a:solidFill>
                  <a:schemeClr val="dk1"/>
                </a:solidFill>
              </a:rPr>
              <a:t>Stream Localization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Lesional Correlates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Parieto-Premotor Circuits</a:t>
            </a:r>
          </a:p>
          <a:p>
            <a: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Stream Topology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Two Dual Stream traditions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543075" y="1331775"/>
            <a:ext cx="3516000" cy="139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“What” stream &amp; “How” stream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Goodale &amp; Milner (1992)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Jeannerod (1994)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980100" y="1331775"/>
            <a:ext cx="3785100" cy="1608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“What” stream &amp; “Where” stream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Mishkin et al (1982)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862" y="3044075"/>
            <a:ext cx="3239975" cy="90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72" y="3044074"/>
            <a:ext cx="4395775" cy="68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196225" y="781968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Left Hemisphere Flat Map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5592820" y="2005180"/>
            <a:ext cx="658500" cy="43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Fro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1585" y="4017111"/>
            <a:ext cx="1201251" cy="87996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/>
          <p:nvPr/>
        </p:nvSpPr>
        <p:spPr>
          <a:xfrm>
            <a:off x="6439541" y="2194157"/>
            <a:ext cx="1909329" cy="1795118"/>
          </a:xfrm>
          <a:custGeom>
            <a:avLst/>
            <a:gdLst/>
            <a:ahLst/>
            <a:cxnLst/>
            <a:rect l="0" t="0" r="0" b="0"/>
            <a:pathLst>
              <a:path w="103599" h="97402" extrusionOk="0">
                <a:moveTo>
                  <a:pt x="84400" y="0"/>
                </a:moveTo>
                <a:lnTo>
                  <a:pt x="17941" y="31081"/>
                </a:lnTo>
                <a:lnTo>
                  <a:pt x="0" y="72776"/>
                </a:lnTo>
                <a:lnTo>
                  <a:pt x="7328" y="70628"/>
                </a:lnTo>
                <a:lnTo>
                  <a:pt x="11245" y="70754"/>
                </a:lnTo>
                <a:lnTo>
                  <a:pt x="13898" y="72649"/>
                </a:lnTo>
                <a:lnTo>
                  <a:pt x="12634" y="75303"/>
                </a:lnTo>
                <a:lnTo>
                  <a:pt x="16551" y="75176"/>
                </a:lnTo>
                <a:lnTo>
                  <a:pt x="18194" y="76692"/>
                </a:lnTo>
                <a:lnTo>
                  <a:pt x="19331" y="82883"/>
                </a:lnTo>
                <a:lnTo>
                  <a:pt x="32471" y="90212"/>
                </a:lnTo>
                <a:lnTo>
                  <a:pt x="35251" y="88948"/>
                </a:lnTo>
                <a:lnTo>
                  <a:pt x="38915" y="80104"/>
                </a:lnTo>
                <a:lnTo>
                  <a:pt x="45864" y="74166"/>
                </a:lnTo>
                <a:lnTo>
                  <a:pt x="46875" y="75176"/>
                </a:lnTo>
                <a:lnTo>
                  <a:pt x="39420" y="88190"/>
                </a:lnTo>
                <a:lnTo>
                  <a:pt x="38915" y="93749"/>
                </a:lnTo>
                <a:lnTo>
                  <a:pt x="42744" y="94619"/>
                </a:lnTo>
                <a:lnTo>
                  <a:pt x="46693" y="95248"/>
                </a:lnTo>
                <a:lnTo>
                  <a:pt x="49206" y="95427"/>
                </a:lnTo>
                <a:lnTo>
                  <a:pt x="52527" y="96235"/>
                </a:lnTo>
                <a:lnTo>
                  <a:pt x="54771" y="96414"/>
                </a:lnTo>
                <a:lnTo>
                  <a:pt x="57374" y="96773"/>
                </a:lnTo>
                <a:lnTo>
                  <a:pt x="59887" y="97402"/>
                </a:lnTo>
                <a:lnTo>
                  <a:pt x="62311" y="97402"/>
                </a:lnTo>
                <a:lnTo>
                  <a:pt x="65195" y="96276"/>
                </a:lnTo>
                <a:lnTo>
                  <a:pt x="64816" y="88695"/>
                </a:lnTo>
                <a:lnTo>
                  <a:pt x="67595" y="86800"/>
                </a:lnTo>
                <a:lnTo>
                  <a:pt x="69743" y="89833"/>
                </a:lnTo>
                <a:lnTo>
                  <a:pt x="73534" y="88064"/>
                </a:lnTo>
                <a:lnTo>
                  <a:pt x="78967" y="82504"/>
                </a:lnTo>
                <a:lnTo>
                  <a:pt x="85284" y="67975"/>
                </a:lnTo>
                <a:lnTo>
                  <a:pt x="91601" y="69364"/>
                </a:lnTo>
                <a:lnTo>
                  <a:pt x="92991" y="72144"/>
                </a:lnTo>
                <a:lnTo>
                  <a:pt x="95518" y="68606"/>
                </a:lnTo>
                <a:lnTo>
                  <a:pt x="102702" y="70026"/>
                </a:lnTo>
                <a:lnTo>
                  <a:pt x="102881" y="67423"/>
                </a:lnTo>
                <a:lnTo>
                  <a:pt x="102881" y="65358"/>
                </a:lnTo>
                <a:lnTo>
                  <a:pt x="102881" y="64191"/>
                </a:lnTo>
                <a:lnTo>
                  <a:pt x="103151" y="62306"/>
                </a:lnTo>
                <a:lnTo>
                  <a:pt x="102971" y="60691"/>
                </a:lnTo>
                <a:lnTo>
                  <a:pt x="103061" y="59434"/>
                </a:lnTo>
                <a:lnTo>
                  <a:pt x="103151" y="57998"/>
                </a:lnTo>
                <a:lnTo>
                  <a:pt x="103151" y="56921"/>
                </a:lnTo>
                <a:lnTo>
                  <a:pt x="103420" y="56203"/>
                </a:lnTo>
                <a:lnTo>
                  <a:pt x="103420" y="54857"/>
                </a:lnTo>
                <a:lnTo>
                  <a:pt x="103420" y="52343"/>
                </a:lnTo>
                <a:lnTo>
                  <a:pt x="103330" y="50459"/>
                </a:lnTo>
                <a:lnTo>
                  <a:pt x="103420" y="48394"/>
                </a:lnTo>
                <a:lnTo>
                  <a:pt x="103599" y="46240"/>
                </a:lnTo>
                <a:lnTo>
                  <a:pt x="103599" y="44535"/>
                </a:lnTo>
                <a:lnTo>
                  <a:pt x="103599" y="42470"/>
                </a:lnTo>
                <a:lnTo>
                  <a:pt x="103420" y="40585"/>
                </a:lnTo>
                <a:lnTo>
                  <a:pt x="103240" y="38880"/>
                </a:lnTo>
                <a:lnTo>
                  <a:pt x="103151" y="37264"/>
                </a:lnTo>
                <a:lnTo>
                  <a:pt x="103240" y="35649"/>
                </a:lnTo>
                <a:lnTo>
                  <a:pt x="103099" y="34114"/>
                </a:lnTo>
                <a:lnTo>
                  <a:pt x="100698" y="27543"/>
                </a:lnTo>
                <a:lnTo>
                  <a:pt x="93370" y="20594"/>
                </a:lnTo>
                <a:lnTo>
                  <a:pt x="86547" y="7960"/>
                </a:lnTo>
                <a:close/>
              </a:path>
            </a:pathLst>
          </a:custGeom>
          <a:solidFill>
            <a:srgbClr val="D9EAD3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4792527" y="1294512"/>
            <a:ext cx="2382022" cy="2314807"/>
          </a:xfrm>
          <a:custGeom>
            <a:avLst/>
            <a:gdLst/>
            <a:ahLst/>
            <a:cxnLst/>
            <a:rect l="0" t="0" r="0" b="0"/>
            <a:pathLst>
              <a:path w="129247" h="125600" extrusionOk="0">
                <a:moveTo>
                  <a:pt x="129247" y="1388"/>
                </a:moveTo>
                <a:lnTo>
                  <a:pt x="124332" y="2347"/>
                </a:lnTo>
                <a:lnTo>
                  <a:pt x="120615" y="5824"/>
                </a:lnTo>
                <a:lnTo>
                  <a:pt x="119176" y="5464"/>
                </a:lnTo>
                <a:lnTo>
                  <a:pt x="111023" y="14336"/>
                </a:lnTo>
                <a:lnTo>
                  <a:pt x="107666" y="14816"/>
                </a:lnTo>
                <a:lnTo>
                  <a:pt x="101551" y="10859"/>
                </a:lnTo>
                <a:lnTo>
                  <a:pt x="100712" y="5584"/>
                </a:lnTo>
                <a:lnTo>
                  <a:pt x="102271" y="4145"/>
                </a:lnTo>
                <a:lnTo>
                  <a:pt x="100832" y="2467"/>
                </a:lnTo>
                <a:lnTo>
                  <a:pt x="101587" y="0"/>
                </a:lnTo>
                <a:lnTo>
                  <a:pt x="97997" y="1077"/>
                </a:lnTo>
                <a:lnTo>
                  <a:pt x="94317" y="2154"/>
                </a:lnTo>
                <a:lnTo>
                  <a:pt x="88752" y="3590"/>
                </a:lnTo>
                <a:lnTo>
                  <a:pt x="85610" y="4757"/>
                </a:lnTo>
                <a:lnTo>
                  <a:pt x="82918" y="5475"/>
                </a:lnTo>
                <a:lnTo>
                  <a:pt x="72595" y="11219"/>
                </a:lnTo>
                <a:lnTo>
                  <a:pt x="65864" y="14899"/>
                </a:lnTo>
                <a:lnTo>
                  <a:pt x="56798" y="19746"/>
                </a:lnTo>
                <a:lnTo>
                  <a:pt x="51951" y="22619"/>
                </a:lnTo>
                <a:lnTo>
                  <a:pt x="46566" y="25401"/>
                </a:lnTo>
                <a:lnTo>
                  <a:pt x="33012" y="33030"/>
                </a:lnTo>
                <a:lnTo>
                  <a:pt x="28535" y="26686"/>
                </a:lnTo>
                <a:lnTo>
                  <a:pt x="22300" y="28484"/>
                </a:lnTo>
                <a:lnTo>
                  <a:pt x="20022" y="27884"/>
                </a:lnTo>
                <a:lnTo>
                  <a:pt x="18464" y="29083"/>
                </a:lnTo>
                <a:lnTo>
                  <a:pt x="13548" y="29683"/>
                </a:lnTo>
                <a:lnTo>
                  <a:pt x="8033" y="28484"/>
                </a:lnTo>
                <a:lnTo>
                  <a:pt x="4915" y="29203"/>
                </a:lnTo>
                <a:lnTo>
                  <a:pt x="0" y="35558"/>
                </a:lnTo>
                <a:lnTo>
                  <a:pt x="4795" y="36397"/>
                </a:lnTo>
                <a:lnTo>
                  <a:pt x="9591" y="39874"/>
                </a:lnTo>
                <a:lnTo>
                  <a:pt x="14747" y="57019"/>
                </a:lnTo>
                <a:lnTo>
                  <a:pt x="23259" y="66491"/>
                </a:lnTo>
                <a:lnTo>
                  <a:pt x="35729" y="69129"/>
                </a:lnTo>
                <a:lnTo>
                  <a:pt x="37407" y="74044"/>
                </a:lnTo>
                <a:lnTo>
                  <a:pt x="49277" y="86873"/>
                </a:lnTo>
                <a:lnTo>
                  <a:pt x="57909" y="86514"/>
                </a:lnTo>
                <a:lnTo>
                  <a:pt x="72057" y="82557"/>
                </a:lnTo>
                <a:lnTo>
                  <a:pt x="76133" y="79200"/>
                </a:lnTo>
                <a:lnTo>
                  <a:pt x="80090" y="79440"/>
                </a:lnTo>
                <a:lnTo>
                  <a:pt x="82967" y="76682"/>
                </a:lnTo>
                <a:lnTo>
                  <a:pt x="85485" y="77162"/>
                </a:lnTo>
                <a:lnTo>
                  <a:pt x="85246" y="80279"/>
                </a:lnTo>
                <a:lnTo>
                  <a:pt x="82128" y="81718"/>
                </a:lnTo>
                <a:lnTo>
                  <a:pt x="76853" y="82917"/>
                </a:lnTo>
                <a:lnTo>
                  <a:pt x="72057" y="87113"/>
                </a:lnTo>
                <a:lnTo>
                  <a:pt x="70139" y="91549"/>
                </a:lnTo>
                <a:lnTo>
                  <a:pt x="74335" y="94906"/>
                </a:lnTo>
                <a:lnTo>
                  <a:pt x="74215" y="97544"/>
                </a:lnTo>
                <a:lnTo>
                  <a:pt x="70618" y="99942"/>
                </a:lnTo>
                <a:lnTo>
                  <a:pt x="69899" y="106776"/>
                </a:lnTo>
                <a:lnTo>
                  <a:pt x="72177" y="113130"/>
                </a:lnTo>
                <a:lnTo>
                  <a:pt x="71098" y="120684"/>
                </a:lnTo>
                <a:lnTo>
                  <a:pt x="73376" y="124281"/>
                </a:lnTo>
                <a:lnTo>
                  <a:pt x="79371" y="125600"/>
                </a:lnTo>
                <a:lnTo>
                  <a:pt x="84526" y="123921"/>
                </a:lnTo>
                <a:lnTo>
                  <a:pt x="85485" y="122123"/>
                </a:lnTo>
                <a:lnTo>
                  <a:pt x="89682" y="121044"/>
                </a:lnTo>
                <a:lnTo>
                  <a:pt x="113781" y="66731"/>
                </a:lnTo>
                <a:lnTo>
                  <a:pt x="112342" y="61216"/>
                </a:lnTo>
                <a:lnTo>
                  <a:pt x="119176" y="45989"/>
                </a:lnTo>
                <a:lnTo>
                  <a:pt x="118577" y="38555"/>
                </a:lnTo>
                <a:lnTo>
                  <a:pt x="121934" y="34958"/>
                </a:lnTo>
                <a:lnTo>
                  <a:pt x="124691" y="17334"/>
                </a:lnTo>
                <a:lnTo>
                  <a:pt x="128168" y="9181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7984613" y="1730548"/>
            <a:ext cx="917463" cy="1075795"/>
          </a:xfrm>
          <a:custGeom>
            <a:avLst/>
            <a:gdLst/>
            <a:ahLst/>
            <a:cxnLst/>
            <a:rect l="0" t="0" r="0" b="0"/>
            <a:pathLst>
              <a:path w="49781" h="58372" extrusionOk="0">
                <a:moveTo>
                  <a:pt x="33608" y="126"/>
                </a:moveTo>
                <a:lnTo>
                  <a:pt x="29818" y="0"/>
                </a:lnTo>
                <a:lnTo>
                  <a:pt x="23121" y="2148"/>
                </a:lnTo>
                <a:lnTo>
                  <a:pt x="21226" y="4043"/>
                </a:lnTo>
                <a:lnTo>
                  <a:pt x="20973" y="6191"/>
                </a:lnTo>
                <a:lnTo>
                  <a:pt x="17057" y="8086"/>
                </a:lnTo>
                <a:lnTo>
                  <a:pt x="13772" y="6443"/>
                </a:lnTo>
                <a:lnTo>
                  <a:pt x="5686" y="8213"/>
                </a:lnTo>
                <a:lnTo>
                  <a:pt x="0" y="22111"/>
                </a:lnTo>
                <a:lnTo>
                  <a:pt x="1011" y="28681"/>
                </a:lnTo>
                <a:lnTo>
                  <a:pt x="6444" y="40432"/>
                </a:lnTo>
                <a:lnTo>
                  <a:pt x="9982" y="45612"/>
                </a:lnTo>
                <a:lnTo>
                  <a:pt x="13267" y="48897"/>
                </a:lnTo>
                <a:lnTo>
                  <a:pt x="16551" y="51928"/>
                </a:lnTo>
                <a:lnTo>
                  <a:pt x="19205" y="58372"/>
                </a:lnTo>
                <a:lnTo>
                  <a:pt x="27543" y="55719"/>
                </a:lnTo>
                <a:lnTo>
                  <a:pt x="28049" y="51549"/>
                </a:lnTo>
                <a:lnTo>
                  <a:pt x="31713" y="50286"/>
                </a:lnTo>
                <a:lnTo>
                  <a:pt x="35630" y="52307"/>
                </a:lnTo>
                <a:lnTo>
                  <a:pt x="41947" y="49907"/>
                </a:lnTo>
                <a:lnTo>
                  <a:pt x="49781" y="41568"/>
                </a:lnTo>
                <a:lnTo>
                  <a:pt x="37651" y="29312"/>
                </a:lnTo>
                <a:lnTo>
                  <a:pt x="33861" y="30449"/>
                </a:lnTo>
                <a:lnTo>
                  <a:pt x="31966" y="27417"/>
                </a:lnTo>
                <a:lnTo>
                  <a:pt x="33355" y="22111"/>
                </a:lnTo>
                <a:lnTo>
                  <a:pt x="36893" y="18320"/>
                </a:lnTo>
                <a:lnTo>
                  <a:pt x="34493" y="10487"/>
                </a:lnTo>
                <a:lnTo>
                  <a:pt x="35882" y="8212"/>
                </a:lnTo>
                <a:close/>
              </a:path>
            </a:pathLst>
          </a:custGeom>
          <a:solidFill>
            <a:srgbClr val="F4CCCC"/>
          </a:solidFill>
          <a:ln>
            <a:noFill/>
          </a:ln>
        </p:spPr>
      </p:sp>
      <p:sp>
        <p:nvSpPr>
          <p:cNvPr id="82" name="Shape 82"/>
          <p:cNvSpPr txBox="1"/>
          <p:nvPr/>
        </p:nvSpPr>
        <p:spPr>
          <a:xfrm rot="3407995">
            <a:off x="7863463" y="2152158"/>
            <a:ext cx="846475" cy="4314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Occipital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800"/>
              <a:t>Lobe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7412945" y="2760817"/>
            <a:ext cx="793200" cy="43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Temporal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800"/>
              <a:t>Lobe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5626595" y="1895528"/>
            <a:ext cx="658500" cy="43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Frontal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800"/>
              <a:t>Lobe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7272531" y="1546456"/>
            <a:ext cx="658500" cy="43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Parietal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Lobe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5321615" y="4350117"/>
            <a:ext cx="232800" cy="21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/>
              <a:t>O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5088951" y="4136150"/>
            <a:ext cx="232800" cy="21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/>
              <a:t>P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4875891" y="4477142"/>
            <a:ext cx="232800" cy="21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/>
              <a:t>T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4643227" y="4253281"/>
            <a:ext cx="232800" cy="21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/>
              <a:t>F</a:t>
            </a:r>
          </a:p>
        </p:txBody>
      </p:sp>
      <p:sp>
        <p:nvSpPr>
          <p:cNvPr id="90" name="Shape 90"/>
          <p:cNvSpPr/>
          <p:nvPr/>
        </p:nvSpPr>
        <p:spPr>
          <a:xfrm>
            <a:off x="8329126" y="2497153"/>
            <a:ext cx="607102" cy="1047137"/>
          </a:xfrm>
          <a:custGeom>
            <a:avLst/>
            <a:gdLst/>
            <a:ahLst/>
            <a:cxnLst/>
            <a:rect l="0" t="0" r="0" b="0"/>
            <a:pathLst>
              <a:path w="32941" h="56817" extrusionOk="0">
                <a:moveTo>
                  <a:pt x="31146" y="0"/>
                </a:moveTo>
                <a:lnTo>
                  <a:pt x="23158" y="8348"/>
                </a:lnTo>
                <a:lnTo>
                  <a:pt x="16875" y="10861"/>
                </a:lnTo>
                <a:lnTo>
                  <a:pt x="13374" y="8886"/>
                </a:lnTo>
                <a:lnTo>
                  <a:pt x="9335" y="9963"/>
                </a:lnTo>
                <a:lnTo>
                  <a:pt x="8976" y="14182"/>
                </a:lnTo>
                <a:lnTo>
                  <a:pt x="539" y="16785"/>
                </a:lnTo>
                <a:lnTo>
                  <a:pt x="629" y="23248"/>
                </a:lnTo>
                <a:lnTo>
                  <a:pt x="1167" y="26389"/>
                </a:lnTo>
                <a:lnTo>
                  <a:pt x="0" y="53855"/>
                </a:lnTo>
                <a:lnTo>
                  <a:pt x="2424" y="53586"/>
                </a:lnTo>
                <a:lnTo>
                  <a:pt x="6732" y="56278"/>
                </a:lnTo>
                <a:lnTo>
                  <a:pt x="9155" y="55919"/>
                </a:lnTo>
                <a:lnTo>
                  <a:pt x="11938" y="56817"/>
                </a:lnTo>
                <a:lnTo>
                  <a:pt x="14002" y="55471"/>
                </a:lnTo>
                <a:lnTo>
                  <a:pt x="14451" y="53406"/>
                </a:lnTo>
                <a:lnTo>
                  <a:pt x="17952" y="53675"/>
                </a:lnTo>
                <a:lnTo>
                  <a:pt x="16157" y="51252"/>
                </a:lnTo>
                <a:lnTo>
                  <a:pt x="16246" y="47572"/>
                </a:lnTo>
                <a:lnTo>
                  <a:pt x="17503" y="45687"/>
                </a:lnTo>
                <a:lnTo>
                  <a:pt x="16695" y="43892"/>
                </a:lnTo>
                <a:lnTo>
                  <a:pt x="14810" y="43174"/>
                </a:lnTo>
                <a:lnTo>
                  <a:pt x="13643" y="38776"/>
                </a:lnTo>
                <a:lnTo>
                  <a:pt x="15439" y="35634"/>
                </a:lnTo>
                <a:lnTo>
                  <a:pt x="15259" y="32672"/>
                </a:lnTo>
                <a:lnTo>
                  <a:pt x="16516" y="30428"/>
                </a:lnTo>
                <a:lnTo>
                  <a:pt x="15887" y="29172"/>
                </a:lnTo>
                <a:lnTo>
                  <a:pt x="23786" y="23158"/>
                </a:lnTo>
                <a:lnTo>
                  <a:pt x="27017" y="22530"/>
                </a:lnTo>
                <a:lnTo>
                  <a:pt x="31954" y="18939"/>
                </a:lnTo>
                <a:lnTo>
                  <a:pt x="31774" y="14721"/>
                </a:lnTo>
                <a:lnTo>
                  <a:pt x="32941" y="12656"/>
                </a:lnTo>
                <a:lnTo>
                  <a:pt x="32672" y="3591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</p:sp>
      <p:sp>
        <p:nvSpPr>
          <p:cNvPr id="91" name="Shape 91"/>
          <p:cNvSpPr/>
          <p:nvPr/>
        </p:nvSpPr>
        <p:spPr>
          <a:xfrm>
            <a:off x="7162829" y="3924793"/>
            <a:ext cx="578978" cy="339112"/>
          </a:xfrm>
          <a:custGeom>
            <a:avLst/>
            <a:gdLst/>
            <a:ahLst/>
            <a:cxnLst/>
            <a:rect l="0" t="0" r="0" b="0"/>
            <a:pathLst>
              <a:path w="31415" h="18400" extrusionOk="0">
                <a:moveTo>
                  <a:pt x="22888" y="3860"/>
                </a:moveTo>
                <a:lnTo>
                  <a:pt x="0" y="0"/>
                </a:lnTo>
                <a:lnTo>
                  <a:pt x="1526" y="5565"/>
                </a:lnTo>
                <a:lnTo>
                  <a:pt x="4039" y="6463"/>
                </a:lnTo>
                <a:lnTo>
                  <a:pt x="6642" y="10951"/>
                </a:lnTo>
                <a:lnTo>
                  <a:pt x="7630" y="14631"/>
                </a:lnTo>
                <a:lnTo>
                  <a:pt x="10951" y="18400"/>
                </a:lnTo>
                <a:lnTo>
                  <a:pt x="14451" y="17323"/>
                </a:lnTo>
                <a:lnTo>
                  <a:pt x="18311" y="17682"/>
                </a:lnTo>
                <a:lnTo>
                  <a:pt x="24594" y="15887"/>
                </a:lnTo>
                <a:lnTo>
                  <a:pt x="27197" y="18400"/>
                </a:lnTo>
                <a:lnTo>
                  <a:pt x="27376" y="16605"/>
                </a:lnTo>
                <a:lnTo>
                  <a:pt x="28992" y="15079"/>
                </a:lnTo>
                <a:lnTo>
                  <a:pt x="31415" y="13554"/>
                </a:lnTo>
                <a:lnTo>
                  <a:pt x="31326" y="11310"/>
                </a:lnTo>
                <a:lnTo>
                  <a:pt x="29441" y="11040"/>
                </a:lnTo>
                <a:lnTo>
                  <a:pt x="26838" y="7989"/>
                </a:lnTo>
                <a:lnTo>
                  <a:pt x="24055" y="682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</p:sp>
      <p:sp>
        <p:nvSpPr>
          <p:cNvPr id="92" name="Shape 92"/>
          <p:cNvSpPr/>
          <p:nvPr/>
        </p:nvSpPr>
        <p:spPr>
          <a:xfrm>
            <a:off x="5323230" y="1203521"/>
            <a:ext cx="1348191" cy="698091"/>
          </a:xfrm>
          <a:custGeom>
            <a:avLst/>
            <a:gdLst/>
            <a:ahLst/>
            <a:cxnLst/>
            <a:rect l="0" t="0" r="0" b="0"/>
            <a:pathLst>
              <a:path w="73152" h="37878" extrusionOk="0">
                <a:moveTo>
                  <a:pt x="0" y="31864"/>
                </a:moveTo>
                <a:lnTo>
                  <a:pt x="4218" y="37878"/>
                </a:lnTo>
                <a:lnTo>
                  <a:pt x="54303" y="10322"/>
                </a:lnTo>
                <a:lnTo>
                  <a:pt x="73152" y="4847"/>
                </a:lnTo>
                <a:lnTo>
                  <a:pt x="70729" y="4308"/>
                </a:lnTo>
                <a:lnTo>
                  <a:pt x="69382" y="2334"/>
                </a:lnTo>
                <a:lnTo>
                  <a:pt x="62381" y="3142"/>
                </a:lnTo>
                <a:lnTo>
                  <a:pt x="58163" y="2154"/>
                </a:lnTo>
                <a:lnTo>
                  <a:pt x="56996" y="0"/>
                </a:lnTo>
                <a:lnTo>
                  <a:pt x="55111" y="2603"/>
                </a:lnTo>
                <a:lnTo>
                  <a:pt x="49277" y="7540"/>
                </a:lnTo>
                <a:lnTo>
                  <a:pt x="45776" y="9963"/>
                </a:lnTo>
                <a:lnTo>
                  <a:pt x="36262" y="12028"/>
                </a:lnTo>
                <a:lnTo>
                  <a:pt x="24055" y="15977"/>
                </a:lnTo>
                <a:lnTo>
                  <a:pt x="20824" y="19388"/>
                </a:lnTo>
                <a:lnTo>
                  <a:pt x="16156" y="22350"/>
                </a:lnTo>
                <a:lnTo>
                  <a:pt x="13822" y="22978"/>
                </a:lnTo>
                <a:lnTo>
                  <a:pt x="9694" y="28004"/>
                </a:lnTo>
                <a:lnTo>
                  <a:pt x="4577" y="31236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</p:sp>
      <p:sp>
        <p:nvSpPr>
          <p:cNvPr id="93" name="Shape 93"/>
          <p:cNvSpPr/>
          <p:nvPr/>
        </p:nvSpPr>
        <p:spPr>
          <a:xfrm>
            <a:off x="6771355" y="1056262"/>
            <a:ext cx="1825602" cy="1704516"/>
          </a:xfrm>
          <a:custGeom>
            <a:avLst/>
            <a:gdLst/>
            <a:ahLst/>
            <a:cxnLst/>
            <a:rect l="0" t="0" r="0" b="0"/>
            <a:pathLst>
              <a:path w="99056" h="92486" extrusionOk="0">
                <a:moveTo>
                  <a:pt x="0" y="92486"/>
                </a:moveTo>
                <a:lnTo>
                  <a:pt x="66585" y="61404"/>
                </a:lnTo>
                <a:lnTo>
                  <a:pt x="66080" y="58878"/>
                </a:lnTo>
                <a:lnTo>
                  <a:pt x="71765" y="45358"/>
                </a:lnTo>
                <a:lnTo>
                  <a:pt x="79725" y="43463"/>
                </a:lnTo>
                <a:lnTo>
                  <a:pt x="82505" y="44853"/>
                </a:lnTo>
                <a:lnTo>
                  <a:pt x="87179" y="43337"/>
                </a:lnTo>
                <a:lnTo>
                  <a:pt x="87432" y="40305"/>
                </a:lnTo>
                <a:lnTo>
                  <a:pt x="99056" y="36135"/>
                </a:lnTo>
                <a:lnTo>
                  <a:pt x="99056" y="32850"/>
                </a:lnTo>
                <a:lnTo>
                  <a:pt x="96782" y="25901"/>
                </a:lnTo>
                <a:lnTo>
                  <a:pt x="73971" y="24885"/>
                </a:lnTo>
                <a:lnTo>
                  <a:pt x="62911" y="13345"/>
                </a:lnTo>
                <a:lnTo>
                  <a:pt x="55593" y="5306"/>
                </a:lnTo>
                <a:lnTo>
                  <a:pt x="49907" y="0"/>
                </a:lnTo>
                <a:lnTo>
                  <a:pt x="47759" y="253"/>
                </a:lnTo>
                <a:lnTo>
                  <a:pt x="46748" y="2021"/>
                </a:lnTo>
                <a:lnTo>
                  <a:pt x="41821" y="3664"/>
                </a:lnTo>
                <a:lnTo>
                  <a:pt x="39673" y="2779"/>
                </a:lnTo>
                <a:lnTo>
                  <a:pt x="21605" y="14151"/>
                </a:lnTo>
                <a:lnTo>
                  <a:pt x="20721" y="22742"/>
                </a:lnTo>
                <a:lnTo>
                  <a:pt x="17057" y="31460"/>
                </a:lnTo>
                <a:lnTo>
                  <a:pt x="13898" y="48896"/>
                </a:lnTo>
                <a:lnTo>
                  <a:pt x="11245" y="51928"/>
                </a:lnTo>
                <a:lnTo>
                  <a:pt x="11877" y="58751"/>
                </a:lnTo>
                <a:lnTo>
                  <a:pt x="5054" y="74545"/>
                </a:lnTo>
                <a:lnTo>
                  <a:pt x="6570" y="79472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</p:spPr>
      </p:sp>
      <p:sp>
        <p:nvSpPr>
          <p:cNvPr id="94" name="Shape 94"/>
          <p:cNvSpPr/>
          <p:nvPr/>
        </p:nvSpPr>
        <p:spPr>
          <a:xfrm>
            <a:off x="7686145" y="1017725"/>
            <a:ext cx="867598" cy="519873"/>
          </a:xfrm>
          <a:custGeom>
            <a:avLst/>
            <a:gdLst/>
            <a:ahLst/>
            <a:cxnLst/>
            <a:rect l="0" t="0" r="0" b="0"/>
            <a:pathLst>
              <a:path w="37061" h="22784" extrusionOk="0">
                <a:moveTo>
                  <a:pt x="0" y="1683"/>
                </a:moveTo>
                <a:lnTo>
                  <a:pt x="15868" y="0"/>
                </a:lnTo>
                <a:lnTo>
                  <a:pt x="30775" y="7453"/>
                </a:lnTo>
                <a:lnTo>
                  <a:pt x="36305" y="14906"/>
                </a:lnTo>
                <a:lnTo>
                  <a:pt x="37061" y="22784"/>
                </a:lnTo>
                <a:lnTo>
                  <a:pt x="19138" y="21357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</p:sp>
      <p:sp>
        <p:nvSpPr>
          <p:cNvPr id="95" name="Shape 95"/>
          <p:cNvSpPr txBox="1"/>
          <p:nvPr/>
        </p:nvSpPr>
        <p:spPr>
          <a:xfrm>
            <a:off x="7452141" y="1500583"/>
            <a:ext cx="658500" cy="43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Parietal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800"/>
              <a:t>Lobe</a:t>
            </a:r>
          </a:p>
        </p:txBody>
      </p:sp>
      <p:sp>
        <p:nvSpPr>
          <p:cNvPr id="96" name="Shape 96"/>
          <p:cNvSpPr/>
          <p:nvPr/>
        </p:nvSpPr>
        <p:spPr>
          <a:xfrm>
            <a:off x="7018938" y="2808775"/>
            <a:ext cx="339959" cy="526268"/>
          </a:xfrm>
          <a:custGeom>
            <a:avLst/>
            <a:gdLst/>
            <a:ahLst/>
            <a:cxnLst/>
            <a:rect l="0" t="0" r="0" b="0"/>
            <a:pathLst>
              <a:path w="18446" h="28555" extrusionOk="0">
                <a:moveTo>
                  <a:pt x="1010" y="28176"/>
                </a:moveTo>
                <a:lnTo>
                  <a:pt x="0" y="23375"/>
                </a:lnTo>
                <a:lnTo>
                  <a:pt x="1137" y="20216"/>
                </a:lnTo>
                <a:lnTo>
                  <a:pt x="4295" y="17942"/>
                </a:lnTo>
                <a:lnTo>
                  <a:pt x="6191" y="12761"/>
                </a:lnTo>
                <a:lnTo>
                  <a:pt x="6443" y="10108"/>
                </a:lnTo>
                <a:lnTo>
                  <a:pt x="9097" y="4423"/>
                </a:lnTo>
                <a:lnTo>
                  <a:pt x="13266" y="632"/>
                </a:lnTo>
                <a:lnTo>
                  <a:pt x="15035" y="0"/>
                </a:lnTo>
                <a:lnTo>
                  <a:pt x="17562" y="6065"/>
                </a:lnTo>
                <a:lnTo>
                  <a:pt x="18446" y="14151"/>
                </a:lnTo>
                <a:lnTo>
                  <a:pt x="14909" y="19079"/>
                </a:lnTo>
                <a:lnTo>
                  <a:pt x="10107" y="22111"/>
                </a:lnTo>
                <a:lnTo>
                  <a:pt x="7959" y="24512"/>
                </a:lnTo>
                <a:lnTo>
                  <a:pt x="7075" y="27039"/>
                </a:lnTo>
                <a:lnTo>
                  <a:pt x="4674" y="28555"/>
                </a:lnTo>
                <a:close/>
              </a:path>
            </a:pathLst>
          </a:custGeom>
          <a:solidFill>
            <a:srgbClr val="38761D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7" name="Shape 97"/>
          <p:cNvSpPr/>
          <p:nvPr/>
        </p:nvSpPr>
        <p:spPr>
          <a:xfrm>
            <a:off x="8401680" y="1733792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8" name="Shape 98"/>
          <p:cNvSpPr txBox="1"/>
          <p:nvPr/>
        </p:nvSpPr>
        <p:spPr>
          <a:xfrm rot="-3658492">
            <a:off x="6987793" y="2948168"/>
            <a:ext cx="453221" cy="1955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800"/>
              <a:t>A1</a:t>
            </a:r>
          </a:p>
        </p:txBody>
      </p:sp>
      <p:sp>
        <p:nvSpPr>
          <p:cNvPr id="99" name="Shape 99"/>
          <p:cNvSpPr txBox="1"/>
          <p:nvPr/>
        </p:nvSpPr>
        <p:spPr>
          <a:xfrm rot="2662957">
            <a:off x="8515121" y="2311457"/>
            <a:ext cx="393739" cy="2006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800"/>
              <a:t>V1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x="7781625" y="1068350"/>
            <a:ext cx="836400" cy="4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Limbic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800"/>
              <a:t>Lobe</a:t>
            </a:r>
          </a:p>
        </p:txBody>
      </p:sp>
      <p:sp>
        <p:nvSpPr>
          <p:cNvPr id="101" name="Shape 101"/>
          <p:cNvSpPr txBox="1"/>
          <p:nvPr/>
        </p:nvSpPr>
        <p:spPr>
          <a:xfrm rot="-3658504">
            <a:off x="6964101" y="1849827"/>
            <a:ext cx="393866" cy="1955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endParaRPr sz="1000"/>
          </a:p>
        </p:txBody>
      </p:sp>
      <p:sp>
        <p:nvSpPr>
          <p:cNvPr id="102" name="Shape 102"/>
          <p:cNvSpPr txBox="1"/>
          <p:nvPr/>
        </p:nvSpPr>
        <p:spPr>
          <a:xfrm rot="-3574570">
            <a:off x="6656549" y="1694600"/>
            <a:ext cx="480457" cy="1952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endParaRPr sz="1000"/>
          </a:p>
        </p:txBody>
      </p:sp>
      <p:sp>
        <p:nvSpPr>
          <p:cNvPr id="103" name="Shape 103"/>
          <p:cNvSpPr/>
          <p:nvPr/>
        </p:nvSpPr>
        <p:spPr>
          <a:xfrm>
            <a:off x="6611225" y="1325625"/>
            <a:ext cx="941625" cy="1360700"/>
          </a:xfrm>
          <a:custGeom>
            <a:avLst/>
            <a:gdLst/>
            <a:ahLst/>
            <a:cxnLst/>
            <a:rect l="0" t="0" r="0" b="0"/>
            <a:pathLst>
              <a:path w="37665" h="54428" extrusionOk="0">
                <a:moveTo>
                  <a:pt x="15226" y="2693"/>
                </a:moveTo>
                <a:lnTo>
                  <a:pt x="9438" y="9104"/>
                </a:lnTo>
                <a:lnTo>
                  <a:pt x="6678" y="9549"/>
                </a:lnTo>
                <a:lnTo>
                  <a:pt x="3383" y="6878"/>
                </a:lnTo>
                <a:lnTo>
                  <a:pt x="3294" y="9104"/>
                </a:lnTo>
                <a:lnTo>
                  <a:pt x="2314" y="9905"/>
                </a:lnTo>
                <a:lnTo>
                  <a:pt x="623" y="9193"/>
                </a:lnTo>
                <a:lnTo>
                  <a:pt x="0" y="10440"/>
                </a:lnTo>
                <a:lnTo>
                  <a:pt x="623" y="16762"/>
                </a:lnTo>
                <a:lnTo>
                  <a:pt x="9171" y="27002"/>
                </a:lnTo>
                <a:lnTo>
                  <a:pt x="7479" y="38044"/>
                </a:lnTo>
                <a:lnTo>
                  <a:pt x="4541" y="44989"/>
                </a:lnTo>
                <a:lnTo>
                  <a:pt x="5342" y="47393"/>
                </a:lnTo>
                <a:lnTo>
                  <a:pt x="4274" y="49085"/>
                </a:lnTo>
                <a:lnTo>
                  <a:pt x="4808" y="50776"/>
                </a:lnTo>
                <a:lnTo>
                  <a:pt x="8726" y="52914"/>
                </a:lnTo>
                <a:lnTo>
                  <a:pt x="12733" y="54428"/>
                </a:lnTo>
                <a:lnTo>
                  <a:pt x="17007" y="50243"/>
                </a:lnTo>
                <a:lnTo>
                  <a:pt x="17363" y="45523"/>
                </a:lnTo>
                <a:lnTo>
                  <a:pt x="18432" y="42495"/>
                </a:lnTo>
                <a:lnTo>
                  <a:pt x="21192" y="42585"/>
                </a:lnTo>
                <a:lnTo>
                  <a:pt x="23508" y="41249"/>
                </a:lnTo>
                <a:lnTo>
                  <a:pt x="29028" y="33413"/>
                </a:lnTo>
                <a:lnTo>
                  <a:pt x="29384" y="20947"/>
                </a:lnTo>
                <a:lnTo>
                  <a:pt x="30542" y="18810"/>
                </a:lnTo>
                <a:lnTo>
                  <a:pt x="37665" y="16584"/>
                </a:lnTo>
                <a:lnTo>
                  <a:pt x="37220" y="14981"/>
                </a:lnTo>
                <a:lnTo>
                  <a:pt x="34103" y="12844"/>
                </a:lnTo>
                <a:lnTo>
                  <a:pt x="33658" y="8926"/>
                </a:lnTo>
                <a:lnTo>
                  <a:pt x="32501" y="8481"/>
                </a:lnTo>
                <a:lnTo>
                  <a:pt x="30809" y="8481"/>
                </a:lnTo>
                <a:lnTo>
                  <a:pt x="29741" y="7501"/>
                </a:lnTo>
                <a:lnTo>
                  <a:pt x="29829" y="6255"/>
                </a:lnTo>
                <a:lnTo>
                  <a:pt x="28405" y="5187"/>
                </a:lnTo>
                <a:lnTo>
                  <a:pt x="21459" y="5364"/>
                </a:lnTo>
                <a:lnTo>
                  <a:pt x="21944" y="2538"/>
                </a:lnTo>
                <a:lnTo>
                  <a:pt x="22578" y="0"/>
                </a:lnTo>
                <a:lnTo>
                  <a:pt x="18877" y="467"/>
                </a:lnTo>
                <a:lnTo>
                  <a:pt x="16651" y="2604"/>
                </a:lnTo>
                <a:close/>
              </a:path>
            </a:pathLst>
          </a:custGeom>
          <a:solidFill>
            <a:srgbClr val="38761D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04" name="Shape 104"/>
          <p:cNvSpPr txBox="1"/>
          <p:nvPr/>
        </p:nvSpPr>
        <p:spPr>
          <a:xfrm rot="-2012">
            <a:off x="6810294" y="1725735"/>
            <a:ext cx="512700" cy="49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/>
              <a:t>M1/S1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Three Streams: “How”, “Where”, “What”</a:t>
            </a: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124875" y="120229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2668675" y="2291950"/>
            <a:ext cx="305300" cy="674100"/>
          </a:xfrm>
          <a:custGeom>
            <a:avLst/>
            <a:gdLst/>
            <a:ahLst/>
            <a:cxnLst/>
            <a:rect l="0" t="0" r="0" b="0"/>
            <a:pathLst>
              <a:path w="12212" h="26964" extrusionOk="0">
                <a:moveTo>
                  <a:pt x="11578" y="14751"/>
                </a:moveTo>
                <a:lnTo>
                  <a:pt x="11261" y="7931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12" name="Shape 112"/>
          <p:cNvSpPr/>
          <p:nvPr/>
        </p:nvSpPr>
        <p:spPr>
          <a:xfrm>
            <a:off x="2684525" y="2010425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pic>
        <p:nvPicPr>
          <p:cNvPr id="113" name="Shape 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0650" y="1556124"/>
            <a:ext cx="3813349" cy="3225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/>
          <p:nvPr/>
        </p:nvSpPr>
        <p:spPr>
          <a:xfrm>
            <a:off x="2946225" y="2291950"/>
            <a:ext cx="348950" cy="701850"/>
          </a:xfrm>
          <a:custGeom>
            <a:avLst/>
            <a:gdLst/>
            <a:ahLst/>
            <a:cxnLst/>
            <a:rect l="0" t="0" r="0" b="0"/>
            <a:pathLst>
              <a:path w="13958" h="28074" extrusionOk="0">
                <a:moveTo>
                  <a:pt x="793" y="26171"/>
                </a:moveTo>
                <a:lnTo>
                  <a:pt x="4917" y="28074"/>
                </a:lnTo>
                <a:lnTo>
                  <a:pt x="13958" y="2379"/>
                </a:lnTo>
                <a:lnTo>
                  <a:pt x="0" y="0"/>
                </a:lnTo>
                <a:close/>
              </a:path>
            </a:pathLst>
          </a:cu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15" name="Shape 115"/>
          <p:cNvSpPr/>
          <p:nvPr/>
        </p:nvSpPr>
        <p:spPr>
          <a:xfrm>
            <a:off x="2093675" y="1804225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16" name="Shape 116"/>
          <p:cNvSpPr/>
          <p:nvPr/>
        </p:nvSpPr>
        <p:spPr>
          <a:xfrm>
            <a:off x="1998525" y="2458500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17" name="Shape 117"/>
          <p:cNvSpPr txBox="1"/>
          <p:nvPr/>
        </p:nvSpPr>
        <p:spPr>
          <a:xfrm>
            <a:off x="2902775" y="242999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800"/>
              <a:t>anG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2625124" y="2424308"/>
            <a:ext cx="426237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 dirty="0"/>
              <a:t>smG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2855150" y="211253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120" name="Shape 120"/>
          <p:cNvSpPr txBox="1"/>
          <p:nvPr/>
        </p:nvSpPr>
        <p:spPr>
          <a:xfrm rot="-4792520">
            <a:off x="1954943" y="265565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121" name="Shape 121"/>
          <p:cNvSpPr txBox="1"/>
          <p:nvPr/>
        </p:nvSpPr>
        <p:spPr>
          <a:xfrm rot="-4792520">
            <a:off x="2052068" y="2112476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122" name="Shape 122"/>
          <p:cNvSpPr/>
          <p:nvPr/>
        </p:nvSpPr>
        <p:spPr>
          <a:xfrm>
            <a:off x="3783605" y="2146305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23" name="Shape 123"/>
          <p:cNvSpPr/>
          <p:nvPr/>
        </p:nvSpPr>
        <p:spPr>
          <a:xfrm>
            <a:off x="2343700" y="2110125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24" name="Shape 124"/>
          <p:cNvSpPr/>
          <p:nvPr/>
        </p:nvSpPr>
        <p:spPr>
          <a:xfrm>
            <a:off x="2287975" y="2644850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25" name="Shape 125"/>
          <p:cNvSpPr/>
          <p:nvPr/>
        </p:nvSpPr>
        <p:spPr>
          <a:xfrm>
            <a:off x="3932050" y="1069750"/>
            <a:ext cx="23556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Dorso-Dorsal </a:t>
            </a:r>
            <a:r>
              <a:rPr lang="en" sz="1200" b="1">
                <a:solidFill>
                  <a:schemeClr val="dk1"/>
                </a:solidFill>
              </a:rPr>
              <a:t>“How” </a:t>
            </a:r>
            <a:r>
              <a:rPr lang="en" sz="1200"/>
              <a:t>Stream</a:t>
            </a:r>
          </a:p>
        </p:txBody>
      </p:sp>
      <p:sp>
        <p:nvSpPr>
          <p:cNvPr id="126" name="Shape 126"/>
          <p:cNvSpPr/>
          <p:nvPr/>
        </p:nvSpPr>
        <p:spPr>
          <a:xfrm>
            <a:off x="3932050" y="1303290"/>
            <a:ext cx="23556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Ventro-Dorsal </a:t>
            </a:r>
            <a:r>
              <a:rPr lang="en" sz="1200" b="1">
                <a:solidFill>
                  <a:schemeClr val="dk1"/>
                </a:solidFill>
              </a:rPr>
              <a:t>“Where” </a:t>
            </a:r>
            <a:r>
              <a:rPr lang="en" sz="1200"/>
              <a:t>Stream</a:t>
            </a:r>
          </a:p>
        </p:txBody>
      </p:sp>
      <p:sp>
        <p:nvSpPr>
          <p:cNvPr id="127" name="Shape 127"/>
          <p:cNvSpPr/>
          <p:nvPr/>
        </p:nvSpPr>
        <p:spPr>
          <a:xfrm>
            <a:off x="3932050" y="1538121"/>
            <a:ext cx="23556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</a:t>
            </a:r>
            <a:r>
              <a:rPr lang="en" sz="1200" b="1">
                <a:solidFill>
                  <a:schemeClr val="dk1"/>
                </a:solidFill>
              </a:rPr>
              <a:t>“What” </a:t>
            </a:r>
            <a:r>
              <a:rPr lang="en" sz="1200"/>
              <a:t>Stream</a:t>
            </a:r>
          </a:p>
        </p:txBody>
      </p:sp>
      <p:sp>
        <p:nvSpPr>
          <p:cNvPr id="128" name="Shape 128"/>
          <p:cNvSpPr/>
          <p:nvPr/>
        </p:nvSpPr>
        <p:spPr>
          <a:xfrm>
            <a:off x="1914625" y="2861025"/>
            <a:ext cx="2078100" cy="1219475"/>
          </a:xfrm>
          <a:custGeom>
            <a:avLst/>
            <a:gdLst/>
            <a:ahLst/>
            <a:cxnLst/>
            <a:rect l="0" t="0" r="0" b="0"/>
            <a:pathLst>
              <a:path w="83124" h="48779" extrusionOk="0">
                <a:moveTo>
                  <a:pt x="83124" y="0"/>
                </a:moveTo>
                <a:cubicBezTo>
                  <a:pt x="81055" y="1585"/>
                  <a:pt x="78276" y="1457"/>
                  <a:pt x="70710" y="9511"/>
                </a:cubicBezTo>
                <a:cubicBezTo>
                  <a:pt x="63143" y="17564"/>
                  <a:pt x="49511" y="44775"/>
                  <a:pt x="37726" y="48322"/>
                </a:cubicBezTo>
                <a:cubicBezTo>
                  <a:pt x="25941" y="51868"/>
                  <a:pt x="6287" y="33711"/>
                  <a:pt x="0" y="3078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Reconciling The Traditions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0" y="119594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/>
          <p:nvPr/>
        </p:nvSpPr>
        <p:spPr>
          <a:xfrm>
            <a:off x="2543800" y="2285600"/>
            <a:ext cx="305300" cy="674100"/>
          </a:xfrm>
          <a:custGeom>
            <a:avLst/>
            <a:gdLst/>
            <a:ahLst/>
            <a:cxnLst/>
            <a:rect l="0" t="0" r="0" b="0"/>
            <a:pathLst>
              <a:path w="12212" h="26964" extrusionOk="0">
                <a:moveTo>
                  <a:pt x="11578" y="14751"/>
                </a:moveTo>
                <a:lnTo>
                  <a:pt x="11261" y="7931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6" name="Shape 136"/>
          <p:cNvSpPr/>
          <p:nvPr/>
        </p:nvSpPr>
        <p:spPr>
          <a:xfrm>
            <a:off x="2559650" y="2004075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37" name="Shape 137"/>
          <p:cNvSpPr/>
          <p:nvPr/>
        </p:nvSpPr>
        <p:spPr>
          <a:xfrm>
            <a:off x="4527050" y="1377575"/>
            <a:ext cx="2314800" cy="3576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u="sng"/>
              <a:t>Dorso-Dorsal </a:t>
            </a:r>
            <a:r>
              <a:rPr lang="en" sz="1200" b="1" u="sng">
                <a:solidFill>
                  <a:schemeClr val="dk1"/>
                </a:solidFill>
              </a:rPr>
              <a:t>“How” </a:t>
            </a:r>
            <a:r>
              <a:rPr lang="en" sz="1200" u="sng"/>
              <a:t>Stream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Perceptually Guides Action </a:t>
            </a:r>
          </a:p>
        </p:txBody>
      </p:sp>
      <p:sp>
        <p:nvSpPr>
          <p:cNvPr id="138" name="Shape 138"/>
          <p:cNvSpPr/>
          <p:nvPr/>
        </p:nvSpPr>
        <p:spPr>
          <a:xfrm>
            <a:off x="4527050" y="1735075"/>
            <a:ext cx="2314800" cy="357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u="sng"/>
              <a:t>Ventro-Dorsal </a:t>
            </a:r>
            <a:r>
              <a:rPr lang="en" sz="1200" b="1" u="sng">
                <a:solidFill>
                  <a:schemeClr val="dk1"/>
                </a:solidFill>
              </a:rPr>
              <a:t>“Where” </a:t>
            </a:r>
            <a:r>
              <a:rPr lang="en" sz="1200" u="sng"/>
              <a:t>Stream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Supports Spatial Reasoning</a:t>
            </a:r>
          </a:p>
        </p:txBody>
      </p:sp>
      <p:sp>
        <p:nvSpPr>
          <p:cNvPr id="139" name="Shape 139"/>
          <p:cNvSpPr/>
          <p:nvPr/>
        </p:nvSpPr>
        <p:spPr>
          <a:xfrm>
            <a:off x="4527050" y="2094550"/>
            <a:ext cx="2314800" cy="357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u="sng"/>
              <a:t>Ventral </a:t>
            </a:r>
            <a:r>
              <a:rPr lang="en" sz="1200" b="1" u="sng">
                <a:solidFill>
                  <a:schemeClr val="dk1"/>
                </a:solidFill>
              </a:rPr>
              <a:t>“What” </a:t>
            </a:r>
            <a:r>
              <a:rPr lang="en" sz="1200" u="sng"/>
              <a:t>Stream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Computes Object Features</a:t>
            </a:r>
          </a:p>
        </p:txBody>
      </p:sp>
      <p:sp>
        <p:nvSpPr>
          <p:cNvPr id="140" name="Shape 140"/>
          <p:cNvSpPr/>
          <p:nvPr/>
        </p:nvSpPr>
        <p:spPr>
          <a:xfrm>
            <a:off x="2821350" y="2285600"/>
            <a:ext cx="348950" cy="701850"/>
          </a:xfrm>
          <a:custGeom>
            <a:avLst/>
            <a:gdLst/>
            <a:ahLst/>
            <a:cxnLst/>
            <a:rect l="0" t="0" r="0" b="0"/>
            <a:pathLst>
              <a:path w="13958" h="28074" extrusionOk="0">
                <a:moveTo>
                  <a:pt x="793" y="26171"/>
                </a:moveTo>
                <a:lnTo>
                  <a:pt x="4917" y="28074"/>
                </a:lnTo>
                <a:lnTo>
                  <a:pt x="13958" y="2379"/>
                </a:lnTo>
                <a:lnTo>
                  <a:pt x="0" y="0"/>
                </a:lnTo>
                <a:close/>
              </a:path>
            </a:pathLst>
          </a:cu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41" name="Shape 141"/>
          <p:cNvSpPr/>
          <p:nvPr/>
        </p:nvSpPr>
        <p:spPr>
          <a:xfrm>
            <a:off x="1968800" y="1797875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42" name="Shape 142"/>
          <p:cNvSpPr/>
          <p:nvPr/>
        </p:nvSpPr>
        <p:spPr>
          <a:xfrm>
            <a:off x="1873650" y="2452150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43" name="Shape 143"/>
          <p:cNvSpPr txBox="1"/>
          <p:nvPr/>
        </p:nvSpPr>
        <p:spPr>
          <a:xfrm>
            <a:off x="2777900" y="242364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anG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2500249" y="2417958"/>
            <a:ext cx="426225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smG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2730275" y="21061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146" name="Shape 146"/>
          <p:cNvSpPr txBox="1"/>
          <p:nvPr/>
        </p:nvSpPr>
        <p:spPr>
          <a:xfrm rot="-4792520">
            <a:off x="1830068" y="264930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147" name="Shape 147"/>
          <p:cNvSpPr txBox="1"/>
          <p:nvPr/>
        </p:nvSpPr>
        <p:spPr>
          <a:xfrm rot="-4792520">
            <a:off x="1927193" y="2106126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148" name="Shape 148"/>
          <p:cNvSpPr/>
          <p:nvPr/>
        </p:nvSpPr>
        <p:spPr>
          <a:xfrm>
            <a:off x="3658730" y="2139955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49" name="Shape 149"/>
          <p:cNvSpPr/>
          <p:nvPr/>
        </p:nvSpPr>
        <p:spPr>
          <a:xfrm>
            <a:off x="2218825" y="2103775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50" name="Shape 150"/>
          <p:cNvSpPr/>
          <p:nvPr/>
        </p:nvSpPr>
        <p:spPr>
          <a:xfrm>
            <a:off x="2163100" y="2638500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51" name="Shape 151"/>
          <p:cNvSpPr txBox="1"/>
          <p:nvPr/>
        </p:nvSpPr>
        <p:spPr>
          <a:xfrm>
            <a:off x="7987975" y="1393800"/>
            <a:ext cx="1091400" cy="336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Goodale</a:t>
            </a:r>
          </a:p>
          <a:p>
            <a:pPr lvl="0">
              <a:spcBef>
                <a:spcPts val="0"/>
              </a:spcBef>
              <a:buNone/>
            </a:pPr>
            <a:r>
              <a:rPr lang="en" sz="1200"/>
              <a:t>&amp; Milner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7987975" y="2095700"/>
            <a:ext cx="1091400" cy="35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/>
              <a:t>Mishkin et al</a:t>
            </a:r>
          </a:p>
        </p:txBody>
      </p:sp>
      <p:cxnSp>
        <p:nvCxnSpPr>
          <p:cNvPr id="153" name="Shape 153"/>
          <p:cNvCxnSpPr>
            <a:stCxn id="151" idx="1"/>
            <a:endCxn id="139" idx="3"/>
          </p:cNvCxnSpPr>
          <p:nvPr/>
        </p:nvCxnSpPr>
        <p:spPr>
          <a:xfrm flipH="1">
            <a:off x="6841975" y="1562250"/>
            <a:ext cx="1146000" cy="711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54" name="Shape 154"/>
          <p:cNvCxnSpPr>
            <a:stCxn id="151" idx="1"/>
            <a:endCxn id="137" idx="3"/>
          </p:cNvCxnSpPr>
          <p:nvPr/>
        </p:nvCxnSpPr>
        <p:spPr>
          <a:xfrm rot="10800000">
            <a:off x="6841975" y="1556250"/>
            <a:ext cx="1146000" cy="6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55" name="Shape 155"/>
          <p:cNvCxnSpPr>
            <a:stCxn id="152" idx="1"/>
            <a:endCxn id="139" idx="3"/>
          </p:cNvCxnSpPr>
          <p:nvPr/>
        </p:nvCxnSpPr>
        <p:spPr>
          <a:xfrm rot="10800000">
            <a:off x="6841975" y="2273300"/>
            <a:ext cx="1146000" cy="1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56" name="Shape 156"/>
          <p:cNvCxnSpPr>
            <a:stCxn id="152" idx="1"/>
            <a:endCxn id="138" idx="3"/>
          </p:cNvCxnSpPr>
          <p:nvPr/>
        </p:nvCxnSpPr>
        <p:spPr>
          <a:xfrm rot="10800000">
            <a:off x="6841975" y="1913900"/>
            <a:ext cx="1146000" cy="360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57" name="Shape 157"/>
          <p:cNvSpPr/>
          <p:nvPr/>
        </p:nvSpPr>
        <p:spPr>
          <a:xfrm>
            <a:off x="1789750" y="2854675"/>
            <a:ext cx="2078100" cy="1219475"/>
          </a:xfrm>
          <a:custGeom>
            <a:avLst/>
            <a:gdLst/>
            <a:ahLst/>
            <a:cxnLst/>
            <a:rect l="0" t="0" r="0" b="0"/>
            <a:pathLst>
              <a:path w="83124" h="48779" extrusionOk="0">
                <a:moveTo>
                  <a:pt x="83124" y="0"/>
                </a:moveTo>
                <a:cubicBezTo>
                  <a:pt x="81055" y="1585"/>
                  <a:pt x="78276" y="1457"/>
                  <a:pt x="70710" y="9511"/>
                </a:cubicBezTo>
                <a:cubicBezTo>
                  <a:pt x="63143" y="17564"/>
                  <a:pt x="49511" y="44775"/>
                  <a:pt x="37726" y="48322"/>
                </a:cubicBezTo>
                <a:cubicBezTo>
                  <a:pt x="25941" y="51868"/>
                  <a:pt x="6287" y="33711"/>
                  <a:pt x="0" y="3078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Bisecting Ventro-Dorsal Stream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286600" cy="206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ventro-dorsal stream (IPL &amp; vPMC) exhibits strong lateralization effects.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</a:t>
            </a:r>
            <a:r>
              <a:rPr lang="en" b="1"/>
              <a:t>right </a:t>
            </a:r>
            <a:r>
              <a:rPr lang="en"/>
              <a:t>ventro-dorsal stream supports spatial reasoning and attention.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</a:t>
            </a:r>
            <a:r>
              <a:rPr lang="en" b="1"/>
              <a:t>left </a:t>
            </a:r>
            <a:r>
              <a:rPr lang="en"/>
              <a:t>ventro-dorsal stream computes affordances.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other streams show less evidence of lateralization.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Dual Stream Models of Speech Processing</a:t>
            </a: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 l="53922" r="1298" b="23230"/>
          <a:stretch/>
        </p:blipFill>
        <p:spPr>
          <a:xfrm>
            <a:off x="5482699" y="2288950"/>
            <a:ext cx="3574548" cy="2760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/>
          <p:nvPr/>
        </p:nvSpPr>
        <p:spPr>
          <a:xfrm>
            <a:off x="84025" y="2066825"/>
            <a:ext cx="4495200" cy="165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2575950" y="1851200"/>
            <a:ext cx="1863000" cy="26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 txBox="1"/>
          <p:nvPr/>
        </p:nvSpPr>
        <p:spPr>
          <a:xfrm>
            <a:off x="84025" y="2844875"/>
            <a:ext cx="5066400" cy="144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chemeClr val="dk2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In this literature: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200">
                <a:solidFill>
                  <a:schemeClr val="dk2"/>
                </a:solidFill>
              </a:rPr>
              <a:t>Left lateral stream: speech production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200">
                <a:solidFill>
                  <a:schemeClr val="dk2"/>
                </a:solidFill>
              </a:rPr>
              <a:t>Right lateral stream: audio spatial analysis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lang="en" sz="1200">
                <a:solidFill>
                  <a:schemeClr val="dk2"/>
                </a:solidFill>
              </a:rPr>
              <a:t>Ventral stream: audio features &amp; speech comprehension.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We can integrate these models into the Three Stream Hypothesis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solidFill>
                <a:schemeClr val="dk2"/>
              </a:solidFill>
            </a:endParaRPr>
          </a:p>
        </p:txBody>
      </p:sp>
      <p:sp>
        <p:nvSpPr>
          <p:cNvPr id="173" name="Shape 173"/>
          <p:cNvSpPr txBox="1"/>
          <p:nvPr/>
        </p:nvSpPr>
        <p:spPr>
          <a:xfrm>
            <a:off x="84025" y="1729400"/>
            <a:ext cx="8748300" cy="74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buClr>
                <a:schemeClr val="dk2"/>
              </a:buClr>
              <a:buSzPct val="100000"/>
              <a:buChar char="●"/>
            </a:pPr>
            <a:r>
              <a:rPr lang="en" sz="1200">
                <a:solidFill>
                  <a:schemeClr val="dk2"/>
                </a:solidFill>
              </a:rPr>
              <a:t>Rauscheck &amp; Scott (2009). </a:t>
            </a:r>
            <a:r>
              <a:rPr lang="en" sz="1200" i="1">
                <a:solidFill>
                  <a:schemeClr val="dk2"/>
                </a:solidFill>
              </a:rPr>
              <a:t>Maps and streams in the auditory cortex: nonhuman primates illuminate human speech processing</a:t>
            </a:r>
          </a:p>
          <a:p>
            <a:pPr marL="457200" lvl="0" indent="-304800" rtl="0">
              <a:spcBef>
                <a:spcPts val="0"/>
              </a:spcBef>
              <a:buClr>
                <a:schemeClr val="dk2"/>
              </a:buClr>
              <a:buSzPct val="100000"/>
              <a:buChar char="●"/>
            </a:pPr>
            <a:r>
              <a:rPr lang="en" sz="1200">
                <a:solidFill>
                  <a:schemeClr val="dk2"/>
                </a:solidFill>
              </a:rPr>
              <a:t>Hickok &amp; Poeppel (2007). </a:t>
            </a:r>
            <a:r>
              <a:rPr lang="en" sz="1200" i="1">
                <a:solidFill>
                  <a:schemeClr val="dk2"/>
                </a:solidFill>
              </a:rPr>
              <a:t>The cortical organization of speech processing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84025" y="1208075"/>
            <a:ext cx="6299100" cy="47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In recent years, dual stream models of speech processing have been put forward.</a:t>
            </a:r>
          </a:p>
        </p:txBody>
      </p:sp>
      <p:sp>
        <p:nvSpPr>
          <p:cNvPr id="175" name="Shape 175"/>
          <p:cNvSpPr/>
          <p:nvPr/>
        </p:nvSpPr>
        <p:spPr>
          <a:xfrm>
            <a:off x="5321225" y="2406925"/>
            <a:ext cx="542700" cy="18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5375" y="1293887"/>
            <a:ext cx="4472625" cy="378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Shape 181"/>
          <p:cNvSpPr/>
          <p:nvPr/>
        </p:nvSpPr>
        <p:spPr>
          <a:xfrm>
            <a:off x="6079400" y="3063000"/>
            <a:ext cx="779700" cy="292500"/>
          </a:xfrm>
          <a:prstGeom prst="ellipse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 txBox="1"/>
          <p:nvPr/>
        </p:nvSpPr>
        <p:spPr>
          <a:xfrm>
            <a:off x="4874400" y="4214975"/>
            <a:ext cx="673500" cy="51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00" b="1"/>
              <a:t>Primary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900" b="1"/>
              <a:t>Audio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900" b="1"/>
              <a:t>cortex</a:t>
            </a:r>
          </a:p>
        </p:txBody>
      </p:sp>
      <p:cxnSp>
        <p:nvCxnSpPr>
          <p:cNvPr id="183" name="Shape 183"/>
          <p:cNvCxnSpPr>
            <a:stCxn id="182" idx="3"/>
            <a:endCxn id="181" idx="4"/>
          </p:cNvCxnSpPr>
          <p:nvPr/>
        </p:nvCxnSpPr>
        <p:spPr>
          <a:xfrm rot="10800000" flipH="1">
            <a:off x="5547900" y="3355625"/>
            <a:ext cx="921300" cy="1116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4" name="Shape 184"/>
          <p:cNvCxnSpPr/>
          <p:nvPr/>
        </p:nvCxnSpPr>
        <p:spPr>
          <a:xfrm rot="10800000">
            <a:off x="5069275" y="2983325"/>
            <a:ext cx="1107600" cy="965700"/>
          </a:xfrm>
          <a:prstGeom prst="straightConnector1">
            <a:avLst/>
          </a:prstGeom>
          <a:noFill/>
          <a:ln w="38100" cap="flat" cmpd="sng">
            <a:solidFill>
              <a:srgbClr val="3C78D8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85" name="Shape 185"/>
          <p:cNvSpPr/>
          <p:nvPr/>
        </p:nvSpPr>
        <p:spPr>
          <a:xfrm>
            <a:off x="5981950" y="2779575"/>
            <a:ext cx="1417275" cy="416425"/>
          </a:xfrm>
          <a:custGeom>
            <a:avLst/>
            <a:gdLst/>
            <a:ahLst/>
            <a:cxnLst/>
            <a:rect l="0" t="0" r="0" b="0"/>
            <a:pathLst>
              <a:path w="56691" h="16657" extrusionOk="0">
                <a:moveTo>
                  <a:pt x="35796" y="16657"/>
                </a:moveTo>
                <a:cubicBezTo>
                  <a:pt x="39104" y="15062"/>
                  <a:pt x="61610" y="9864"/>
                  <a:pt x="55644" y="7088"/>
                </a:cubicBezTo>
                <a:cubicBezTo>
                  <a:pt x="49678" y="4311"/>
                  <a:pt x="9274" y="1181"/>
                  <a:pt x="0" y="0"/>
                </a:cubicBezTo>
              </a:path>
            </a:pathLst>
          </a:custGeom>
          <a:noFill/>
          <a:ln w="38100" cap="flat" cmpd="sng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186" name="Shape 186"/>
          <p:cNvSpPr/>
          <p:nvPr/>
        </p:nvSpPr>
        <p:spPr>
          <a:xfrm>
            <a:off x="5281975" y="2921225"/>
            <a:ext cx="886050" cy="528725"/>
          </a:xfrm>
          <a:custGeom>
            <a:avLst/>
            <a:gdLst/>
            <a:ahLst/>
            <a:cxnLst/>
            <a:rect l="0" t="0" r="0" b="0"/>
            <a:pathLst>
              <a:path w="35442" h="21149" extrusionOk="0">
                <a:moveTo>
                  <a:pt x="35442" y="15594"/>
                </a:moveTo>
                <a:cubicBezTo>
                  <a:pt x="33433" y="16421"/>
                  <a:pt x="29299" y="23155"/>
                  <a:pt x="23392" y="20556"/>
                </a:cubicBezTo>
                <a:cubicBezTo>
                  <a:pt x="17485" y="17957"/>
                  <a:pt x="3898" y="3426"/>
                  <a:pt x="0" y="0"/>
                </a:cubicBezTo>
              </a:path>
            </a:pathLst>
          </a:custGeom>
          <a:noFill/>
          <a:ln w="38100" cap="flat" cmpd="sng">
            <a:solidFill>
              <a:srgbClr val="3C78D8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Integrating Audition</a:t>
            </a: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4">
            <a:alphaModFix/>
          </a:blip>
          <a:srcRect r="50122" b="2324"/>
          <a:stretch/>
        </p:blipFill>
        <p:spPr>
          <a:xfrm>
            <a:off x="0" y="119784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/>
          <p:nvPr/>
        </p:nvSpPr>
        <p:spPr>
          <a:xfrm>
            <a:off x="2543800" y="2287500"/>
            <a:ext cx="305300" cy="674100"/>
          </a:xfrm>
          <a:custGeom>
            <a:avLst/>
            <a:gdLst/>
            <a:ahLst/>
            <a:cxnLst/>
            <a:rect l="0" t="0" r="0" b="0"/>
            <a:pathLst>
              <a:path w="12212" h="26964" extrusionOk="0">
                <a:moveTo>
                  <a:pt x="11578" y="14751"/>
                </a:moveTo>
                <a:lnTo>
                  <a:pt x="11261" y="7931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0" name="Shape 190"/>
          <p:cNvSpPr/>
          <p:nvPr/>
        </p:nvSpPr>
        <p:spPr>
          <a:xfrm>
            <a:off x="2559650" y="2005975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1" name="Shape 191"/>
          <p:cNvSpPr/>
          <p:nvPr/>
        </p:nvSpPr>
        <p:spPr>
          <a:xfrm>
            <a:off x="2821350" y="2287500"/>
            <a:ext cx="348950" cy="701850"/>
          </a:xfrm>
          <a:custGeom>
            <a:avLst/>
            <a:gdLst/>
            <a:ahLst/>
            <a:cxnLst/>
            <a:rect l="0" t="0" r="0" b="0"/>
            <a:pathLst>
              <a:path w="13958" h="28074" extrusionOk="0">
                <a:moveTo>
                  <a:pt x="793" y="26171"/>
                </a:moveTo>
                <a:lnTo>
                  <a:pt x="4917" y="28074"/>
                </a:lnTo>
                <a:lnTo>
                  <a:pt x="13958" y="2379"/>
                </a:lnTo>
                <a:lnTo>
                  <a:pt x="0" y="0"/>
                </a:lnTo>
                <a:close/>
              </a:path>
            </a:pathLst>
          </a:cu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2" name="Shape 192"/>
          <p:cNvSpPr/>
          <p:nvPr/>
        </p:nvSpPr>
        <p:spPr>
          <a:xfrm>
            <a:off x="1968800" y="1799775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3" name="Shape 193"/>
          <p:cNvSpPr/>
          <p:nvPr/>
        </p:nvSpPr>
        <p:spPr>
          <a:xfrm>
            <a:off x="1873650" y="2454050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4" name="Shape 194"/>
          <p:cNvSpPr txBox="1"/>
          <p:nvPr/>
        </p:nvSpPr>
        <p:spPr>
          <a:xfrm>
            <a:off x="2777900" y="242554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anG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2500250" y="24198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smG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2730275" y="21080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197" name="Shape 197"/>
          <p:cNvSpPr txBox="1"/>
          <p:nvPr/>
        </p:nvSpPr>
        <p:spPr>
          <a:xfrm rot="-4792520">
            <a:off x="1830068" y="265120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198" name="Shape 198"/>
          <p:cNvSpPr txBox="1"/>
          <p:nvPr/>
        </p:nvSpPr>
        <p:spPr>
          <a:xfrm rot="-4792520">
            <a:off x="1927193" y="2108026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199" name="Shape 199"/>
          <p:cNvSpPr/>
          <p:nvPr/>
        </p:nvSpPr>
        <p:spPr>
          <a:xfrm>
            <a:off x="2307413" y="3218700"/>
            <a:ext cx="339959" cy="526268"/>
          </a:xfrm>
          <a:custGeom>
            <a:avLst/>
            <a:gdLst/>
            <a:ahLst/>
            <a:cxnLst/>
            <a:rect l="0" t="0" r="0" b="0"/>
            <a:pathLst>
              <a:path w="18446" h="28555" extrusionOk="0">
                <a:moveTo>
                  <a:pt x="1010" y="28176"/>
                </a:moveTo>
                <a:lnTo>
                  <a:pt x="0" y="23375"/>
                </a:lnTo>
                <a:lnTo>
                  <a:pt x="1137" y="20216"/>
                </a:lnTo>
                <a:lnTo>
                  <a:pt x="4295" y="17942"/>
                </a:lnTo>
                <a:lnTo>
                  <a:pt x="6191" y="12761"/>
                </a:lnTo>
                <a:lnTo>
                  <a:pt x="6443" y="10108"/>
                </a:lnTo>
                <a:lnTo>
                  <a:pt x="9097" y="4423"/>
                </a:lnTo>
                <a:lnTo>
                  <a:pt x="13266" y="632"/>
                </a:lnTo>
                <a:lnTo>
                  <a:pt x="15035" y="0"/>
                </a:lnTo>
                <a:lnTo>
                  <a:pt x="17562" y="6065"/>
                </a:lnTo>
                <a:lnTo>
                  <a:pt x="18446" y="14151"/>
                </a:lnTo>
                <a:lnTo>
                  <a:pt x="14909" y="19079"/>
                </a:lnTo>
                <a:lnTo>
                  <a:pt x="10107" y="22111"/>
                </a:lnTo>
                <a:lnTo>
                  <a:pt x="7959" y="24512"/>
                </a:lnTo>
                <a:lnTo>
                  <a:pt x="7075" y="27039"/>
                </a:lnTo>
                <a:lnTo>
                  <a:pt x="4674" y="28555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00" name="Shape 200"/>
          <p:cNvSpPr/>
          <p:nvPr/>
        </p:nvSpPr>
        <p:spPr>
          <a:xfrm>
            <a:off x="3658730" y="2141855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01" name="Shape 201"/>
          <p:cNvSpPr/>
          <p:nvPr/>
        </p:nvSpPr>
        <p:spPr>
          <a:xfrm>
            <a:off x="1845875" y="2846400"/>
            <a:ext cx="2017425" cy="1240475"/>
          </a:xfrm>
          <a:custGeom>
            <a:avLst/>
            <a:gdLst/>
            <a:ahLst/>
            <a:cxnLst/>
            <a:rect l="0" t="0" r="0" b="0"/>
            <a:pathLst>
              <a:path w="80697" h="49619" extrusionOk="0">
                <a:moveTo>
                  <a:pt x="80697" y="0"/>
                </a:moveTo>
                <a:cubicBezTo>
                  <a:pt x="79032" y="1725"/>
                  <a:pt x="77871" y="2157"/>
                  <a:pt x="70710" y="10351"/>
                </a:cubicBezTo>
                <a:cubicBezTo>
                  <a:pt x="63548" y="18544"/>
                  <a:pt x="49511" y="45615"/>
                  <a:pt x="37726" y="49162"/>
                </a:cubicBezTo>
                <a:cubicBezTo>
                  <a:pt x="25941" y="52708"/>
                  <a:pt x="6287" y="34551"/>
                  <a:pt x="0" y="3162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02" name="Shape 202"/>
          <p:cNvSpPr/>
          <p:nvPr/>
        </p:nvSpPr>
        <p:spPr>
          <a:xfrm>
            <a:off x="2218825" y="2105675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03" name="Shape 203"/>
          <p:cNvSpPr/>
          <p:nvPr/>
        </p:nvSpPr>
        <p:spPr>
          <a:xfrm>
            <a:off x="2155175" y="2695925"/>
            <a:ext cx="725350" cy="776950"/>
          </a:xfrm>
          <a:custGeom>
            <a:avLst/>
            <a:gdLst/>
            <a:ahLst/>
            <a:cxnLst/>
            <a:rect l="0" t="0" r="0" b="0"/>
            <a:pathLst>
              <a:path w="29014" h="31078" extrusionOk="0">
                <a:moveTo>
                  <a:pt x="20022" y="31078"/>
                </a:moveTo>
                <a:cubicBezTo>
                  <a:pt x="21384" y="29928"/>
                  <a:pt x="27274" y="28300"/>
                  <a:pt x="28194" y="24178"/>
                </a:cubicBezTo>
                <a:cubicBezTo>
                  <a:pt x="29113" y="20055"/>
                  <a:pt x="30236" y="10373"/>
                  <a:pt x="25537" y="6344"/>
                </a:cubicBezTo>
                <a:cubicBezTo>
                  <a:pt x="20838" y="2314"/>
                  <a:pt x="4256" y="1057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04" name="Shape 204"/>
          <p:cNvSpPr/>
          <p:nvPr/>
        </p:nvSpPr>
        <p:spPr>
          <a:xfrm>
            <a:off x="1878200" y="3599750"/>
            <a:ext cx="722975" cy="263550"/>
          </a:xfrm>
          <a:custGeom>
            <a:avLst/>
            <a:gdLst/>
            <a:ahLst/>
            <a:cxnLst/>
            <a:rect l="0" t="0" r="0" b="0"/>
            <a:pathLst>
              <a:path w="28919" h="10542" extrusionOk="0">
                <a:moveTo>
                  <a:pt x="26925" y="373"/>
                </a:moveTo>
                <a:cubicBezTo>
                  <a:pt x="26925" y="2067"/>
                  <a:pt x="31412" y="10604"/>
                  <a:pt x="26925" y="10542"/>
                </a:cubicBezTo>
                <a:cubicBezTo>
                  <a:pt x="22437" y="10479"/>
                  <a:pt x="4487" y="1757"/>
                  <a:pt x="0" y="0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05" name="Shape 205"/>
          <p:cNvSpPr/>
          <p:nvPr/>
        </p:nvSpPr>
        <p:spPr>
          <a:xfrm>
            <a:off x="2163100" y="2640400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06" name="Shape 206"/>
          <p:cNvSpPr/>
          <p:nvPr/>
        </p:nvSpPr>
        <p:spPr>
          <a:xfrm>
            <a:off x="6258475" y="315950"/>
            <a:ext cx="23556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Dorso-Dorsal </a:t>
            </a:r>
            <a:r>
              <a:rPr lang="en" sz="1200" b="1">
                <a:solidFill>
                  <a:schemeClr val="dk1"/>
                </a:solidFill>
              </a:rPr>
              <a:t>“How” </a:t>
            </a:r>
            <a:r>
              <a:rPr lang="en" sz="1200"/>
              <a:t>Stream</a:t>
            </a:r>
          </a:p>
        </p:txBody>
      </p:sp>
      <p:sp>
        <p:nvSpPr>
          <p:cNvPr id="207" name="Shape 207"/>
          <p:cNvSpPr/>
          <p:nvPr/>
        </p:nvSpPr>
        <p:spPr>
          <a:xfrm>
            <a:off x="6258475" y="549490"/>
            <a:ext cx="23556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Ventro-Dorsal </a:t>
            </a:r>
            <a:r>
              <a:rPr lang="en" sz="1200" b="1">
                <a:solidFill>
                  <a:schemeClr val="dk1"/>
                </a:solidFill>
              </a:rPr>
              <a:t>“Where” </a:t>
            </a:r>
            <a:r>
              <a:rPr lang="en" sz="1200"/>
              <a:t>Stream</a:t>
            </a:r>
          </a:p>
        </p:txBody>
      </p:sp>
      <p:sp>
        <p:nvSpPr>
          <p:cNvPr id="208" name="Shape 208"/>
          <p:cNvSpPr/>
          <p:nvPr/>
        </p:nvSpPr>
        <p:spPr>
          <a:xfrm>
            <a:off x="6258475" y="784321"/>
            <a:ext cx="2355600" cy="233399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</a:t>
            </a:r>
            <a:r>
              <a:rPr lang="en" sz="1200" b="1">
                <a:solidFill>
                  <a:schemeClr val="dk1"/>
                </a:solidFill>
              </a:rPr>
              <a:t>“What” </a:t>
            </a:r>
            <a:r>
              <a:rPr lang="en" sz="1200"/>
              <a:t>Stream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Summing Up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311700" y="1162337"/>
            <a:ext cx="8832300" cy="58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rename our streams...</a:t>
            </a:r>
          </a:p>
        </p:txBody>
      </p:sp>
      <p:sp>
        <p:nvSpPr>
          <p:cNvPr id="215" name="Shape 215"/>
          <p:cNvSpPr/>
          <p:nvPr/>
        </p:nvSpPr>
        <p:spPr>
          <a:xfrm>
            <a:off x="6018675" y="239400"/>
            <a:ext cx="25419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Dorso-Dorsal </a:t>
            </a:r>
            <a:r>
              <a:rPr lang="en" sz="1200" b="1">
                <a:solidFill>
                  <a:schemeClr val="dk1"/>
                </a:solidFill>
              </a:rPr>
              <a:t>“How” </a:t>
            </a:r>
            <a:r>
              <a:rPr lang="en" sz="1200"/>
              <a:t>Stream</a:t>
            </a:r>
          </a:p>
        </p:txBody>
      </p:sp>
      <p:sp>
        <p:nvSpPr>
          <p:cNvPr id="216" name="Shape 216"/>
          <p:cNvSpPr/>
          <p:nvPr/>
        </p:nvSpPr>
        <p:spPr>
          <a:xfrm>
            <a:off x="6018675" y="472941"/>
            <a:ext cx="25419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Ventro-Dorsal </a:t>
            </a:r>
            <a:r>
              <a:rPr lang="en" sz="1200" b="1">
                <a:solidFill>
                  <a:schemeClr val="dk1"/>
                </a:solidFill>
              </a:rPr>
              <a:t>“Where” </a:t>
            </a:r>
            <a:r>
              <a:rPr lang="en" sz="1200"/>
              <a:t>Stream</a:t>
            </a:r>
          </a:p>
        </p:txBody>
      </p:sp>
      <p:sp>
        <p:nvSpPr>
          <p:cNvPr id="217" name="Shape 217"/>
          <p:cNvSpPr/>
          <p:nvPr/>
        </p:nvSpPr>
        <p:spPr>
          <a:xfrm>
            <a:off x="6018675" y="707774"/>
            <a:ext cx="25419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</a:t>
            </a:r>
            <a:r>
              <a:rPr lang="en" sz="1200" b="1">
                <a:solidFill>
                  <a:schemeClr val="dk1"/>
                </a:solidFill>
              </a:rPr>
              <a:t>“What” </a:t>
            </a:r>
            <a:r>
              <a:rPr lang="en" sz="1200"/>
              <a:t>Stream</a:t>
            </a:r>
          </a:p>
        </p:txBody>
      </p:sp>
      <p:sp>
        <p:nvSpPr>
          <p:cNvPr id="218" name="Shape 218"/>
          <p:cNvSpPr/>
          <p:nvPr/>
        </p:nvSpPr>
        <p:spPr>
          <a:xfrm>
            <a:off x="6018675" y="239400"/>
            <a:ext cx="25419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strike="sngStrike"/>
              <a:t>Dorso-Dorsal</a:t>
            </a:r>
            <a:r>
              <a:rPr lang="en"/>
              <a:t> </a:t>
            </a:r>
            <a:r>
              <a:rPr lang="en" sz="1200"/>
              <a:t>Dorsal </a:t>
            </a:r>
            <a:r>
              <a:rPr lang="en" sz="1200" b="1">
                <a:solidFill>
                  <a:schemeClr val="dk1"/>
                </a:solidFill>
              </a:rPr>
              <a:t>“How” </a:t>
            </a:r>
            <a:r>
              <a:rPr lang="en" sz="1200"/>
              <a:t>Stream</a:t>
            </a:r>
          </a:p>
        </p:txBody>
      </p:sp>
      <p:sp>
        <p:nvSpPr>
          <p:cNvPr id="219" name="Shape 219"/>
          <p:cNvSpPr/>
          <p:nvPr/>
        </p:nvSpPr>
        <p:spPr>
          <a:xfrm>
            <a:off x="6018675" y="472942"/>
            <a:ext cx="25419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strike="sngStrike"/>
              <a:t>Ventro-Dorsal</a:t>
            </a:r>
            <a:r>
              <a:rPr lang="en" sz="1200"/>
              <a:t> Lateral </a:t>
            </a:r>
            <a:r>
              <a:rPr lang="en" sz="1200" b="1">
                <a:solidFill>
                  <a:schemeClr val="dk1"/>
                </a:solidFill>
              </a:rPr>
              <a:t>“Where” </a:t>
            </a:r>
            <a:r>
              <a:rPr lang="en" sz="1200"/>
              <a:t>Stream</a:t>
            </a:r>
          </a:p>
        </p:txBody>
      </p:sp>
      <p:sp>
        <p:nvSpPr>
          <p:cNvPr id="220" name="Shape 220"/>
          <p:cNvSpPr/>
          <p:nvPr/>
        </p:nvSpPr>
        <p:spPr>
          <a:xfrm>
            <a:off x="6018675" y="707774"/>
            <a:ext cx="25419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</a:t>
            </a:r>
            <a:r>
              <a:rPr lang="en" sz="1200" b="1">
                <a:solidFill>
                  <a:schemeClr val="dk1"/>
                </a:solidFill>
              </a:rPr>
              <a:t>“What” </a:t>
            </a:r>
            <a:r>
              <a:rPr lang="en" sz="1200"/>
              <a:t>Stream</a:t>
            </a:r>
          </a:p>
        </p:txBody>
      </p:sp>
      <p:pic>
        <p:nvPicPr>
          <p:cNvPr id="221" name="Shape 221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4921300" y="1496756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/>
          <p:nvPr/>
        </p:nvSpPr>
        <p:spPr>
          <a:xfrm>
            <a:off x="7465100" y="2586425"/>
            <a:ext cx="624675" cy="684050"/>
          </a:xfrm>
          <a:custGeom>
            <a:avLst/>
            <a:gdLst/>
            <a:ahLst/>
            <a:cxnLst/>
            <a:rect l="0" t="0" r="0" b="0"/>
            <a:pathLst>
              <a:path w="24987" h="27362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23" name="Shape 223"/>
          <p:cNvSpPr/>
          <p:nvPr/>
        </p:nvSpPr>
        <p:spPr>
          <a:xfrm>
            <a:off x="7480950" y="2304887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24" name="Shape 224"/>
          <p:cNvSpPr/>
          <p:nvPr/>
        </p:nvSpPr>
        <p:spPr>
          <a:xfrm>
            <a:off x="6890100" y="2098687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25" name="Shape 225"/>
          <p:cNvSpPr/>
          <p:nvPr/>
        </p:nvSpPr>
        <p:spPr>
          <a:xfrm>
            <a:off x="6794950" y="2752962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26" name="Shape 226"/>
          <p:cNvSpPr txBox="1"/>
          <p:nvPr/>
        </p:nvSpPr>
        <p:spPr>
          <a:xfrm>
            <a:off x="7566400" y="27963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IPL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7651575" y="240699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228" name="Shape 228"/>
          <p:cNvSpPr txBox="1"/>
          <p:nvPr/>
        </p:nvSpPr>
        <p:spPr>
          <a:xfrm rot="-4792520">
            <a:off x="6751368" y="2950113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229" name="Shape 229"/>
          <p:cNvSpPr txBox="1"/>
          <p:nvPr/>
        </p:nvSpPr>
        <p:spPr>
          <a:xfrm rot="-4792520">
            <a:off x="6848493" y="2406938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230" name="Shape 230"/>
          <p:cNvSpPr/>
          <p:nvPr/>
        </p:nvSpPr>
        <p:spPr>
          <a:xfrm>
            <a:off x="7228713" y="3517612"/>
            <a:ext cx="339959" cy="526268"/>
          </a:xfrm>
          <a:custGeom>
            <a:avLst/>
            <a:gdLst/>
            <a:ahLst/>
            <a:cxnLst/>
            <a:rect l="0" t="0" r="0" b="0"/>
            <a:pathLst>
              <a:path w="18446" h="28555" extrusionOk="0">
                <a:moveTo>
                  <a:pt x="1010" y="28176"/>
                </a:moveTo>
                <a:lnTo>
                  <a:pt x="0" y="23375"/>
                </a:lnTo>
                <a:lnTo>
                  <a:pt x="1137" y="20216"/>
                </a:lnTo>
                <a:lnTo>
                  <a:pt x="4295" y="17942"/>
                </a:lnTo>
                <a:lnTo>
                  <a:pt x="6191" y="12761"/>
                </a:lnTo>
                <a:lnTo>
                  <a:pt x="6443" y="10108"/>
                </a:lnTo>
                <a:lnTo>
                  <a:pt x="9097" y="4423"/>
                </a:lnTo>
                <a:lnTo>
                  <a:pt x="13266" y="632"/>
                </a:lnTo>
                <a:lnTo>
                  <a:pt x="15035" y="0"/>
                </a:lnTo>
                <a:lnTo>
                  <a:pt x="17562" y="6065"/>
                </a:lnTo>
                <a:lnTo>
                  <a:pt x="18446" y="14151"/>
                </a:lnTo>
                <a:lnTo>
                  <a:pt x="14909" y="19079"/>
                </a:lnTo>
                <a:lnTo>
                  <a:pt x="10107" y="22111"/>
                </a:lnTo>
                <a:lnTo>
                  <a:pt x="7959" y="24512"/>
                </a:lnTo>
                <a:lnTo>
                  <a:pt x="7075" y="27039"/>
                </a:lnTo>
                <a:lnTo>
                  <a:pt x="4674" y="28555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31" name="Shape 231"/>
          <p:cNvSpPr/>
          <p:nvPr/>
        </p:nvSpPr>
        <p:spPr>
          <a:xfrm>
            <a:off x="8580030" y="2440767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32" name="Shape 232"/>
          <p:cNvSpPr/>
          <p:nvPr/>
        </p:nvSpPr>
        <p:spPr>
          <a:xfrm>
            <a:off x="7140125" y="2404587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33" name="Shape 233"/>
          <p:cNvSpPr/>
          <p:nvPr/>
        </p:nvSpPr>
        <p:spPr>
          <a:xfrm>
            <a:off x="7076475" y="2994837"/>
            <a:ext cx="725350" cy="776950"/>
          </a:xfrm>
          <a:custGeom>
            <a:avLst/>
            <a:gdLst/>
            <a:ahLst/>
            <a:cxnLst/>
            <a:rect l="0" t="0" r="0" b="0"/>
            <a:pathLst>
              <a:path w="29014" h="31078" extrusionOk="0">
                <a:moveTo>
                  <a:pt x="20022" y="31078"/>
                </a:moveTo>
                <a:cubicBezTo>
                  <a:pt x="21384" y="29928"/>
                  <a:pt x="27274" y="28300"/>
                  <a:pt x="28194" y="24178"/>
                </a:cubicBezTo>
                <a:cubicBezTo>
                  <a:pt x="29113" y="20055"/>
                  <a:pt x="30236" y="10373"/>
                  <a:pt x="25537" y="6344"/>
                </a:cubicBezTo>
                <a:cubicBezTo>
                  <a:pt x="20838" y="2314"/>
                  <a:pt x="4256" y="1057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34" name="Shape 234"/>
          <p:cNvSpPr/>
          <p:nvPr/>
        </p:nvSpPr>
        <p:spPr>
          <a:xfrm>
            <a:off x="6799500" y="3898662"/>
            <a:ext cx="722975" cy="263550"/>
          </a:xfrm>
          <a:custGeom>
            <a:avLst/>
            <a:gdLst/>
            <a:ahLst/>
            <a:cxnLst/>
            <a:rect l="0" t="0" r="0" b="0"/>
            <a:pathLst>
              <a:path w="28919" h="10542" extrusionOk="0">
                <a:moveTo>
                  <a:pt x="26925" y="373"/>
                </a:moveTo>
                <a:cubicBezTo>
                  <a:pt x="26925" y="2067"/>
                  <a:pt x="31412" y="10604"/>
                  <a:pt x="26925" y="10542"/>
                </a:cubicBezTo>
                <a:cubicBezTo>
                  <a:pt x="22437" y="10479"/>
                  <a:pt x="4487" y="1757"/>
                  <a:pt x="0" y="0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35" name="Shape 235"/>
          <p:cNvSpPr/>
          <p:nvPr/>
        </p:nvSpPr>
        <p:spPr>
          <a:xfrm>
            <a:off x="7084400" y="2939312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36" name="Shape 236"/>
          <p:cNvSpPr/>
          <p:nvPr/>
        </p:nvSpPr>
        <p:spPr>
          <a:xfrm>
            <a:off x="6768725" y="3149975"/>
            <a:ext cx="2017425" cy="1240475"/>
          </a:xfrm>
          <a:custGeom>
            <a:avLst/>
            <a:gdLst/>
            <a:ahLst/>
            <a:cxnLst/>
            <a:rect l="0" t="0" r="0" b="0"/>
            <a:pathLst>
              <a:path w="80697" h="49619" extrusionOk="0">
                <a:moveTo>
                  <a:pt x="80697" y="0"/>
                </a:moveTo>
                <a:cubicBezTo>
                  <a:pt x="79032" y="1725"/>
                  <a:pt x="77871" y="2157"/>
                  <a:pt x="70710" y="10351"/>
                </a:cubicBezTo>
                <a:cubicBezTo>
                  <a:pt x="63548" y="18544"/>
                  <a:pt x="49511" y="45615"/>
                  <a:pt x="37726" y="49162"/>
                </a:cubicBezTo>
                <a:cubicBezTo>
                  <a:pt x="25941" y="52708"/>
                  <a:pt x="6287" y="34551"/>
                  <a:pt x="0" y="3162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237" name="Shape 237"/>
          <p:cNvSpPr/>
          <p:nvPr/>
        </p:nvSpPr>
        <p:spPr>
          <a:xfrm>
            <a:off x="3322950" y="3925470"/>
            <a:ext cx="1474800" cy="876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Inferior Parietal Lobule (IPL)</a:t>
            </a:r>
          </a:p>
        </p:txBody>
      </p:sp>
      <p:sp>
        <p:nvSpPr>
          <p:cNvPr id="238" name="Shape 238"/>
          <p:cNvSpPr/>
          <p:nvPr/>
        </p:nvSpPr>
        <p:spPr>
          <a:xfrm>
            <a:off x="1666650" y="3707875"/>
            <a:ext cx="13746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/>
              <a:t>(PMv)</a:t>
            </a:r>
          </a:p>
        </p:txBody>
      </p:sp>
      <p:sp>
        <p:nvSpPr>
          <p:cNvPr id="239" name="Shape 239"/>
          <p:cNvSpPr/>
          <p:nvPr/>
        </p:nvSpPr>
        <p:spPr>
          <a:xfrm>
            <a:off x="3322749" y="3487150"/>
            <a:ext cx="14748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Intraparietal Sulcus (IPS)</a:t>
            </a:r>
          </a:p>
        </p:txBody>
      </p:sp>
      <p:sp>
        <p:nvSpPr>
          <p:cNvPr id="240" name="Shape 240"/>
          <p:cNvSpPr/>
          <p:nvPr/>
        </p:nvSpPr>
        <p:spPr>
          <a:xfrm>
            <a:off x="3322761" y="2610575"/>
            <a:ext cx="1474800" cy="876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Superior Parietal Lobule (SPL)</a:t>
            </a:r>
          </a:p>
        </p:txBody>
      </p:sp>
      <p:sp>
        <p:nvSpPr>
          <p:cNvPr id="241" name="Shape 241"/>
          <p:cNvSpPr/>
          <p:nvPr/>
        </p:nvSpPr>
        <p:spPr>
          <a:xfrm>
            <a:off x="1666669" y="3182275"/>
            <a:ext cx="1374600" cy="525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 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/>
              <a:t>(PMd)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1888475" y="2533200"/>
            <a:ext cx="976800" cy="6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3589725" y="1771000"/>
            <a:ext cx="976800" cy="7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Posterior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Parietal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244" name="Shape 244"/>
          <p:cNvSpPr/>
          <p:nvPr/>
        </p:nvSpPr>
        <p:spPr>
          <a:xfrm>
            <a:off x="78874" y="3707900"/>
            <a:ext cx="13062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Ventrolateral PFC (VLPFC)</a:t>
            </a:r>
          </a:p>
        </p:txBody>
      </p:sp>
      <p:sp>
        <p:nvSpPr>
          <p:cNvPr id="245" name="Shape 245"/>
          <p:cNvSpPr/>
          <p:nvPr/>
        </p:nvSpPr>
        <p:spPr>
          <a:xfrm>
            <a:off x="78893" y="3182300"/>
            <a:ext cx="1306200" cy="525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Dorsolateral PFC (DLPFC)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208500" y="2533200"/>
            <a:ext cx="1047000" cy="6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Prefrontal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cxnSp>
        <p:nvCxnSpPr>
          <p:cNvPr id="247" name="Shape 247"/>
          <p:cNvCxnSpPr>
            <a:stCxn id="240" idx="1"/>
            <a:endCxn id="241" idx="3"/>
          </p:cNvCxnSpPr>
          <p:nvPr/>
        </p:nvCxnSpPr>
        <p:spPr>
          <a:xfrm flipH="1">
            <a:off x="3041361" y="3048875"/>
            <a:ext cx="281400" cy="39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8" name="Shape 248"/>
          <p:cNvCxnSpPr>
            <a:stCxn id="241" idx="1"/>
            <a:endCxn id="245" idx="3"/>
          </p:cNvCxnSpPr>
          <p:nvPr/>
        </p:nvCxnSpPr>
        <p:spPr>
          <a:xfrm rot="10800000">
            <a:off x="1384969" y="3445075"/>
            <a:ext cx="281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9" name="Shape 249"/>
          <p:cNvCxnSpPr>
            <a:stCxn id="237" idx="1"/>
            <a:endCxn id="238" idx="3"/>
          </p:cNvCxnSpPr>
          <p:nvPr/>
        </p:nvCxnSpPr>
        <p:spPr>
          <a:xfrm rot="10800000">
            <a:off x="3041250" y="3970770"/>
            <a:ext cx="281700" cy="39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50" name="Shape 250"/>
          <p:cNvCxnSpPr>
            <a:stCxn id="238" idx="1"/>
            <a:endCxn id="244" idx="3"/>
          </p:cNvCxnSpPr>
          <p:nvPr/>
        </p:nvCxnSpPr>
        <p:spPr>
          <a:xfrm rot="10800000">
            <a:off x="1384950" y="3970675"/>
            <a:ext cx="281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Talk Outline</a:t>
            </a:r>
          </a:p>
        </p:txBody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Localizing The Streams </a:t>
            </a:r>
          </a:p>
          <a:p>
            <a: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 b="1">
                <a:solidFill>
                  <a:schemeClr val="dk1"/>
                </a:solidFill>
              </a:rPr>
              <a:t>Lesional Dissociations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Identifying Parieto-Premotor Subcircuits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Stream Topology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Blindsight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Lesions to V1 eliminate conscious experience of vision.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However, some visual information reaches the dorsal stream, via the pulvinar.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“leakage” produces the phenomenon of blindsight: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People unable to tell you where objects are, but when forced to guess, will get it right far above chance levels.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was the original motivation for Goodale/Milner’s “How” visual stream.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Hemispatial Neglect</a:t>
            </a:r>
          </a:p>
        </p:txBody>
      </p:sp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8600" y="866887"/>
            <a:ext cx="3333750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5008600" y="445025"/>
            <a:ext cx="1461900" cy="36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u="sng"/>
              <a:t>Model 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6620550" y="433625"/>
            <a:ext cx="1887300" cy="36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u="sng"/>
              <a:t>Patient’s Drawing</a:t>
            </a:r>
          </a:p>
        </p:txBody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329541" y="1152475"/>
            <a:ext cx="4401600" cy="1608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Neglect is an attentional disorder.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Hemispatial neglect is an impaired ability to attend to one half of space.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329550" y="2895825"/>
            <a:ext cx="4401600" cy="1608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Hemispatial neglect is much more common for the left hemifield.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Itis associated with lesions in the right lateral stream.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Lesional Evidences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/>
              <a:t>Optic ataxia</a:t>
            </a:r>
            <a:r>
              <a:rPr lang="en"/>
              <a:t> is a reaching disorder, most pronounced when object is in peripheral vision.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disorder is caused by lesions on SPL. </a:t>
            </a:r>
          </a:p>
          <a:p>
            <a:pPr lvl="0">
              <a:spcBef>
                <a:spcPts val="0"/>
              </a:spcBef>
              <a:buNone/>
            </a:pPr>
            <a:r>
              <a:rPr lang="en" b="1"/>
              <a:t>Apraxia </a:t>
            </a:r>
            <a:r>
              <a:rPr lang="en"/>
              <a:t>is an impaired ability to make gestures. </a:t>
            </a:r>
            <a:r>
              <a:rPr lang="en" b="1"/>
              <a:t>Ideomotor apraxia</a:t>
            </a:r>
            <a:r>
              <a:rPr lang="en"/>
              <a:t> has this impairment only when subject is not in an appropriate context.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disorder is caused by lesions on IPL.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Lesions &amp; Streams</a:t>
            </a:r>
          </a:p>
        </p:txBody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16000" cy="25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can see a taxonomy of lesions begin to emerge, based on which stream has been compromised.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/>
          <p:nvPr/>
        </p:nvSpPr>
        <p:spPr>
          <a:xfrm>
            <a:off x="4979900" y="4111290"/>
            <a:ext cx="20556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Ideomotor Apraxia</a:t>
            </a:r>
          </a:p>
        </p:txBody>
      </p:sp>
      <p:sp>
        <p:nvSpPr>
          <p:cNvPr id="286" name="Shape 286"/>
          <p:cNvSpPr/>
          <p:nvPr/>
        </p:nvSpPr>
        <p:spPr>
          <a:xfrm>
            <a:off x="4979900" y="3259449"/>
            <a:ext cx="20556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Optic Ataxia</a:t>
            </a:r>
          </a:p>
        </p:txBody>
      </p:sp>
      <p:sp>
        <p:nvSpPr>
          <p:cNvPr id="287" name="Shape 287"/>
          <p:cNvSpPr/>
          <p:nvPr/>
        </p:nvSpPr>
        <p:spPr>
          <a:xfrm>
            <a:off x="4979900" y="4535299"/>
            <a:ext cx="20556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Blindsight</a:t>
            </a:r>
          </a:p>
        </p:txBody>
      </p:sp>
      <p:sp>
        <p:nvSpPr>
          <p:cNvPr id="288" name="Shape 288"/>
          <p:cNvSpPr/>
          <p:nvPr/>
        </p:nvSpPr>
        <p:spPr>
          <a:xfrm rot="-5400000">
            <a:off x="6947550" y="1895198"/>
            <a:ext cx="14490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Left lateral stream </a:t>
            </a:r>
          </a:p>
        </p:txBody>
      </p:sp>
      <p:sp>
        <p:nvSpPr>
          <p:cNvPr id="289" name="Shape 289"/>
          <p:cNvSpPr/>
          <p:nvPr/>
        </p:nvSpPr>
        <p:spPr>
          <a:xfrm rot="-5400000">
            <a:off x="6523350" y="1895196"/>
            <a:ext cx="14490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Ventral stream</a:t>
            </a:r>
          </a:p>
        </p:txBody>
      </p:sp>
      <p:sp>
        <p:nvSpPr>
          <p:cNvPr id="290" name="Shape 290"/>
          <p:cNvSpPr/>
          <p:nvPr/>
        </p:nvSpPr>
        <p:spPr>
          <a:xfrm rot="-5400000">
            <a:off x="7371750" y="1895200"/>
            <a:ext cx="14490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Right lateral stream</a:t>
            </a:r>
          </a:p>
        </p:txBody>
      </p:sp>
      <p:sp>
        <p:nvSpPr>
          <p:cNvPr id="291" name="Shape 291"/>
          <p:cNvSpPr/>
          <p:nvPr/>
        </p:nvSpPr>
        <p:spPr>
          <a:xfrm>
            <a:off x="7459948" y="3259442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7035752" y="3259442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7884143" y="3259442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7459945" y="4111286"/>
            <a:ext cx="424200" cy="424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5" name="Shape 295"/>
          <p:cNvSpPr/>
          <p:nvPr/>
        </p:nvSpPr>
        <p:spPr>
          <a:xfrm>
            <a:off x="7035750" y="4111286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7884140" y="4111286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7" name="Shape 297"/>
          <p:cNvSpPr/>
          <p:nvPr/>
        </p:nvSpPr>
        <p:spPr>
          <a:xfrm>
            <a:off x="7459948" y="4535298"/>
            <a:ext cx="424200" cy="4242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8" name="Shape 298"/>
          <p:cNvSpPr/>
          <p:nvPr/>
        </p:nvSpPr>
        <p:spPr>
          <a:xfrm>
            <a:off x="7035752" y="4535298"/>
            <a:ext cx="424200" cy="4242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9" name="Shape 299"/>
          <p:cNvSpPr/>
          <p:nvPr/>
        </p:nvSpPr>
        <p:spPr>
          <a:xfrm>
            <a:off x="7884143" y="4535298"/>
            <a:ext cx="424200" cy="4242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0" name="Shape 300"/>
          <p:cNvSpPr/>
          <p:nvPr/>
        </p:nvSpPr>
        <p:spPr>
          <a:xfrm>
            <a:off x="4979900" y="2835459"/>
            <a:ext cx="20556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Neurotypical</a:t>
            </a:r>
          </a:p>
        </p:txBody>
      </p:sp>
      <p:sp>
        <p:nvSpPr>
          <p:cNvPr id="301" name="Shape 301"/>
          <p:cNvSpPr/>
          <p:nvPr/>
        </p:nvSpPr>
        <p:spPr>
          <a:xfrm>
            <a:off x="7459948" y="2835450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2" name="Shape 302"/>
          <p:cNvSpPr/>
          <p:nvPr/>
        </p:nvSpPr>
        <p:spPr>
          <a:xfrm>
            <a:off x="7035752" y="2835450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3" name="Shape 303"/>
          <p:cNvSpPr/>
          <p:nvPr/>
        </p:nvSpPr>
        <p:spPr>
          <a:xfrm>
            <a:off x="7884143" y="2835450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4" name="Shape 304"/>
          <p:cNvSpPr/>
          <p:nvPr/>
        </p:nvSpPr>
        <p:spPr>
          <a:xfrm>
            <a:off x="4979900" y="3685374"/>
            <a:ext cx="20556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Hemispatial Neglect</a:t>
            </a:r>
          </a:p>
        </p:txBody>
      </p:sp>
      <p:sp>
        <p:nvSpPr>
          <p:cNvPr id="305" name="Shape 305"/>
          <p:cNvSpPr/>
          <p:nvPr/>
        </p:nvSpPr>
        <p:spPr>
          <a:xfrm>
            <a:off x="7459948" y="3685369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7035752" y="3685369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7884143" y="3685369"/>
            <a:ext cx="424200" cy="424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08" name="Shape 308"/>
          <p:cNvSpPr/>
          <p:nvPr/>
        </p:nvSpPr>
        <p:spPr>
          <a:xfrm rot="-5400000">
            <a:off x="7795950" y="1895190"/>
            <a:ext cx="1449000" cy="4242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100">
                <a:latin typeface="Average"/>
                <a:ea typeface="Average"/>
                <a:cs typeface="Average"/>
                <a:sym typeface="Average"/>
              </a:rPr>
              <a:t>Dorsal stream</a:t>
            </a:r>
          </a:p>
        </p:txBody>
      </p:sp>
      <p:sp>
        <p:nvSpPr>
          <p:cNvPr id="309" name="Shape 309"/>
          <p:cNvSpPr/>
          <p:nvPr/>
        </p:nvSpPr>
        <p:spPr>
          <a:xfrm>
            <a:off x="8308336" y="3259442"/>
            <a:ext cx="424200" cy="424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8308333" y="4111286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8308336" y="4535298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2" name="Shape 312"/>
          <p:cNvSpPr/>
          <p:nvPr/>
        </p:nvSpPr>
        <p:spPr>
          <a:xfrm>
            <a:off x="8308336" y="2835450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3" name="Shape 313"/>
          <p:cNvSpPr/>
          <p:nvPr/>
        </p:nvSpPr>
        <p:spPr>
          <a:xfrm>
            <a:off x="8308336" y="3685369"/>
            <a:ext cx="424200" cy="424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Talk Outline</a:t>
            </a:r>
          </a:p>
        </p:txBody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Stream Localization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Behavioral Correlates</a:t>
            </a:r>
          </a:p>
          <a:p>
            <a: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 b="1">
                <a:solidFill>
                  <a:schemeClr val="dk1"/>
                </a:solidFill>
              </a:rPr>
              <a:t>Parieto-Premotor Circuits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Stream Topology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Improving Parcellation Granularity</a:t>
            </a:r>
          </a:p>
        </p:txBody>
      </p:sp>
      <p:pic>
        <p:nvPicPr>
          <p:cNvPr id="325" name="Shape 325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4921300" y="1172556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/>
          <p:nvPr/>
        </p:nvSpPr>
        <p:spPr>
          <a:xfrm>
            <a:off x="7465100" y="2262225"/>
            <a:ext cx="624675" cy="684050"/>
          </a:xfrm>
          <a:custGeom>
            <a:avLst/>
            <a:gdLst/>
            <a:ahLst/>
            <a:cxnLst/>
            <a:rect l="0" t="0" r="0" b="0"/>
            <a:pathLst>
              <a:path w="24987" h="27362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7" name="Shape 327"/>
          <p:cNvSpPr/>
          <p:nvPr/>
        </p:nvSpPr>
        <p:spPr>
          <a:xfrm>
            <a:off x="7480950" y="1980687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8" name="Shape 328"/>
          <p:cNvSpPr/>
          <p:nvPr/>
        </p:nvSpPr>
        <p:spPr>
          <a:xfrm>
            <a:off x="6890100" y="1774487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29" name="Shape 329"/>
          <p:cNvSpPr/>
          <p:nvPr/>
        </p:nvSpPr>
        <p:spPr>
          <a:xfrm>
            <a:off x="6794950" y="2428762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30" name="Shape 330"/>
          <p:cNvSpPr txBox="1"/>
          <p:nvPr/>
        </p:nvSpPr>
        <p:spPr>
          <a:xfrm>
            <a:off x="7566400" y="24721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IPL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7651575" y="208279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332" name="Shape 332"/>
          <p:cNvSpPr txBox="1"/>
          <p:nvPr/>
        </p:nvSpPr>
        <p:spPr>
          <a:xfrm rot="-4792520">
            <a:off x="6751368" y="2625913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333" name="Shape 333"/>
          <p:cNvSpPr txBox="1"/>
          <p:nvPr/>
        </p:nvSpPr>
        <p:spPr>
          <a:xfrm rot="-4792520">
            <a:off x="6848493" y="2082738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334" name="Shape 334"/>
          <p:cNvSpPr/>
          <p:nvPr/>
        </p:nvSpPr>
        <p:spPr>
          <a:xfrm>
            <a:off x="7228713" y="3193412"/>
            <a:ext cx="339959" cy="526268"/>
          </a:xfrm>
          <a:custGeom>
            <a:avLst/>
            <a:gdLst/>
            <a:ahLst/>
            <a:cxnLst/>
            <a:rect l="0" t="0" r="0" b="0"/>
            <a:pathLst>
              <a:path w="18446" h="28555" extrusionOk="0">
                <a:moveTo>
                  <a:pt x="1010" y="28176"/>
                </a:moveTo>
                <a:lnTo>
                  <a:pt x="0" y="23375"/>
                </a:lnTo>
                <a:lnTo>
                  <a:pt x="1137" y="20216"/>
                </a:lnTo>
                <a:lnTo>
                  <a:pt x="4295" y="17942"/>
                </a:lnTo>
                <a:lnTo>
                  <a:pt x="6191" y="12761"/>
                </a:lnTo>
                <a:lnTo>
                  <a:pt x="6443" y="10108"/>
                </a:lnTo>
                <a:lnTo>
                  <a:pt x="9097" y="4423"/>
                </a:lnTo>
                <a:lnTo>
                  <a:pt x="13266" y="632"/>
                </a:lnTo>
                <a:lnTo>
                  <a:pt x="15035" y="0"/>
                </a:lnTo>
                <a:lnTo>
                  <a:pt x="17562" y="6065"/>
                </a:lnTo>
                <a:lnTo>
                  <a:pt x="18446" y="14151"/>
                </a:lnTo>
                <a:lnTo>
                  <a:pt x="14909" y="19079"/>
                </a:lnTo>
                <a:lnTo>
                  <a:pt x="10107" y="22111"/>
                </a:lnTo>
                <a:lnTo>
                  <a:pt x="7959" y="24512"/>
                </a:lnTo>
                <a:lnTo>
                  <a:pt x="7075" y="27039"/>
                </a:lnTo>
                <a:lnTo>
                  <a:pt x="4674" y="28555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35" name="Shape 335"/>
          <p:cNvSpPr/>
          <p:nvPr/>
        </p:nvSpPr>
        <p:spPr>
          <a:xfrm>
            <a:off x="8580030" y="2116567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36" name="Shape 336"/>
          <p:cNvSpPr/>
          <p:nvPr/>
        </p:nvSpPr>
        <p:spPr>
          <a:xfrm>
            <a:off x="7140125" y="2080387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337" name="Shape 337"/>
          <p:cNvSpPr/>
          <p:nvPr/>
        </p:nvSpPr>
        <p:spPr>
          <a:xfrm>
            <a:off x="7076475" y="2670637"/>
            <a:ext cx="725350" cy="776950"/>
          </a:xfrm>
          <a:custGeom>
            <a:avLst/>
            <a:gdLst/>
            <a:ahLst/>
            <a:cxnLst/>
            <a:rect l="0" t="0" r="0" b="0"/>
            <a:pathLst>
              <a:path w="29014" h="31078" extrusionOk="0">
                <a:moveTo>
                  <a:pt x="20022" y="31078"/>
                </a:moveTo>
                <a:cubicBezTo>
                  <a:pt x="21384" y="29928"/>
                  <a:pt x="27274" y="28300"/>
                  <a:pt x="28194" y="24178"/>
                </a:cubicBezTo>
                <a:cubicBezTo>
                  <a:pt x="29113" y="20055"/>
                  <a:pt x="30236" y="10373"/>
                  <a:pt x="25537" y="6344"/>
                </a:cubicBezTo>
                <a:cubicBezTo>
                  <a:pt x="20838" y="2314"/>
                  <a:pt x="4256" y="1057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338" name="Shape 338"/>
          <p:cNvSpPr/>
          <p:nvPr/>
        </p:nvSpPr>
        <p:spPr>
          <a:xfrm>
            <a:off x="6799500" y="3574462"/>
            <a:ext cx="722975" cy="263550"/>
          </a:xfrm>
          <a:custGeom>
            <a:avLst/>
            <a:gdLst/>
            <a:ahLst/>
            <a:cxnLst/>
            <a:rect l="0" t="0" r="0" b="0"/>
            <a:pathLst>
              <a:path w="28919" h="10542" extrusionOk="0">
                <a:moveTo>
                  <a:pt x="26925" y="373"/>
                </a:moveTo>
                <a:cubicBezTo>
                  <a:pt x="26925" y="2067"/>
                  <a:pt x="31412" y="10604"/>
                  <a:pt x="26925" y="10542"/>
                </a:cubicBezTo>
                <a:cubicBezTo>
                  <a:pt x="22437" y="10479"/>
                  <a:pt x="4487" y="1757"/>
                  <a:pt x="0" y="0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339" name="Shape 339"/>
          <p:cNvSpPr/>
          <p:nvPr/>
        </p:nvSpPr>
        <p:spPr>
          <a:xfrm>
            <a:off x="7084400" y="2615112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340" name="Shape 340"/>
          <p:cNvSpPr/>
          <p:nvPr/>
        </p:nvSpPr>
        <p:spPr>
          <a:xfrm>
            <a:off x="6768725" y="2825775"/>
            <a:ext cx="2017425" cy="1240475"/>
          </a:xfrm>
          <a:custGeom>
            <a:avLst/>
            <a:gdLst/>
            <a:ahLst/>
            <a:cxnLst/>
            <a:rect l="0" t="0" r="0" b="0"/>
            <a:pathLst>
              <a:path w="80697" h="49619" extrusionOk="0">
                <a:moveTo>
                  <a:pt x="80697" y="0"/>
                </a:moveTo>
                <a:cubicBezTo>
                  <a:pt x="79032" y="1725"/>
                  <a:pt x="77871" y="2157"/>
                  <a:pt x="70710" y="10351"/>
                </a:cubicBezTo>
                <a:cubicBezTo>
                  <a:pt x="63548" y="18544"/>
                  <a:pt x="49511" y="45615"/>
                  <a:pt x="37726" y="49162"/>
                </a:cubicBezTo>
                <a:cubicBezTo>
                  <a:pt x="25941" y="52708"/>
                  <a:pt x="6287" y="34551"/>
                  <a:pt x="0" y="3162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341" name="Shape 341"/>
          <p:cNvSpPr/>
          <p:nvPr/>
        </p:nvSpPr>
        <p:spPr>
          <a:xfrm>
            <a:off x="3322950" y="3601270"/>
            <a:ext cx="1474800" cy="876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Inferior Parietal Lobule (IPL)</a:t>
            </a:r>
          </a:p>
        </p:txBody>
      </p:sp>
      <p:sp>
        <p:nvSpPr>
          <p:cNvPr id="342" name="Shape 342"/>
          <p:cNvSpPr/>
          <p:nvPr/>
        </p:nvSpPr>
        <p:spPr>
          <a:xfrm>
            <a:off x="1666650" y="3383675"/>
            <a:ext cx="13746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/>
              <a:t>(PMv)</a:t>
            </a:r>
          </a:p>
        </p:txBody>
      </p:sp>
      <p:sp>
        <p:nvSpPr>
          <p:cNvPr id="343" name="Shape 343"/>
          <p:cNvSpPr/>
          <p:nvPr/>
        </p:nvSpPr>
        <p:spPr>
          <a:xfrm>
            <a:off x="3322749" y="3162950"/>
            <a:ext cx="14748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Intraparietal Sulcus (IPS)</a:t>
            </a:r>
          </a:p>
        </p:txBody>
      </p:sp>
      <p:sp>
        <p:nvSpPr>
          <p:cNvPr id="344" name="Shape 344"/>
          <p:cNvSpPr/>
          <p:nvPr/>
        </p:nvSpPr>
        <p:spPr>
          <a:xfrm>
            <a:off x="3322761" y="2286375"/>
            <a:ext cx="1474800" cy="876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Superior Parietal Lobule (SPL)</a:t>
            </a:r>
          </a:p>
        </p:txBody>
      </p:sp>
      <p:sp>
        <p:nvSpPr>
          <p:cNvPr id="345" name="Shape 345"/>
          <p:cNvSpPr/>
          <p:nvPr/>
        </p:nvSpPr>
        <p:spPr>
          <a:xfrm>
            <a:off x="1666669" y="2858075"/>
            <a:ext cx="1374600" cy="525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 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/>
              <a:t>(PMd)</a:t>
            </a:r>
          </a:p>
        </p:txBody>
      </p:sp>
      <p:sp>
        <p:nvSpPr>
          <p:cNvPr id="346" name="Shape 346"/>
          <p:cNvSpPr txBox="1"/>
          <p:nvPr/>
        </p:nvSpPr>
        <p:spPr>
          <a:xfrm>
            <a:off x="1888475" y="2209000"/>
            <a:ext cx="976800" cy="6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3589725" y="1446800"/>
            <a:ext cx="976800" cy="7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Posterior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Parietal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348" name="Shape 348"/>
          <p:cNvSpPr/>
          <p:nvPr/>
        </p:nvSpPr>
        <p:spPr>
          <a:xfrm>
            <a:off x="78874" y="3383700"/>
            <a:ext cx="13062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Ventrolateral PFC (VLPFC)</a:t>
            </a:r>
          </a:p>
        </p:txBody>
      </p:sp>
      <p:sp>
        <p:nvSpPr>
          <p:cNvPr id="349" name="Shape 349"/>
          <p:cNvSpPr/>
          <p:nvPr/>
        </p:nvSpPr>
        <p:spPr>
          <a:xfrm>
            <a:off x="78893" y="2858100"/>
            <a:ext cx="1306200" cy="525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Dorsolateral PFC (DLPFC)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208500" y="2209000"/>
            <a:ext cx="1047000" cy="6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Prefrontal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351" name="Shape 351"/>
          <p:cNvSpPr/>
          <p:nvPr/>
        </p:nvSpPr>
        <p:spPr>
          <a:xfrm>
            <a:off x="7140125" y="239400"/>
            <a:ext cx="14205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352" name="Shape 352"/>
          <p:cNvSpPr/>
          <p:nvPr/>
        </p:nvSpPr>
        <p:spPr>
          <a:xfrm>
            <a:off x="7140125" y="472942"/>
            <a:ext cx="14205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Lateral 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353" name="Shape 353"/>
          <p:cNvSpPr/>
          <p:nvPr/>
        </p:nvSpPr>
        <p:spPr>
          <a:xfrm>
            <a:off x="7140125" y="707774"/>
            <a:ext cx="14205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Stream</a:t>
            </a:r>
          </a:p>
        </p:txBody>
      </p:sp>
      <p:sp>
        <p:nvSpPr>
          <p:cNvPr id="354" name="Shape 354"/>
          <p:cNvSpPr/>
          <p:nvPr/>
        </p:nvSpPr>
        <p:spPr>
          <a:xfrm>
            <a:off x="2350962" y="3378100"/>
            <a:ext cx="6873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355" name="Shape 355"/>
          <p:cNvSpPr/>
          <p:nvPr/>
        </p:nvSpPr>
        <p:spPr>
          <a:xfrm>
            <a:off x="1663696" y="3378100"/>
            <a:ext cx="687300" cy="525600"/>
          </a:xfrm>
          <a:prstGeom prst="rtTriangl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56" name="Shape 356"/>
          <p:cNvSpPr/>
          <p:nvPr/>
        </p:nvSpPr>
        <p:spPr>
          <a:xfrm rot="10800000">
            <a:off x="1663664" y="3378100"/>
            <a:ext cx="687300" cy="525600"/>
          </a:xfrm>
          <a:prstGeom prst="rtTriangl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57" name="Shape 357"/>
          <p:cNvSpPr txBox="1"/>
          <p:nvPr/>
        </p:nvSpPr>
        <p:spPr>
          <a:xfrm>
            <a:off x="1885475" y="337810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358" name="Shape 358"/>
          <p:cNvSpPr txBox="1"/>
          <p:nvPr/>
        </p:nvSpPr>
        <p:spPr>
          <a:xfrm>
            <a:off x="1601637" y="363120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359" name="Shape 359"/>
          <p:cNvSpPr/>
          <p:nvPr/>
        </p:nvSpPr>
        <p:spPr>
          <a:xfrm>
            <a:off x="2350984" y="2852500"/>
            <a:ext cx="687300" cy="525600"/>
          </a:xfrm>
          <a:prstGeom prst="rtTriangl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60" name="Shape 360"/>
          <p:cNvSpPr/>
          <p:nvPr/>
        </p:nvSpPr>
        <p:spPr>
          <a:xfrm rot="10800000">
            <a:off x="2350951" y="2852500"/>
            <a:ext cx="687300" cy="525600"/>
          </a:xfrm>
          <a:prstGeom prst="rtTriangl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61" name="Shape 361"/>
          <p:cNvSpPr txBox="1"/>
          <p:nvPr/>
        </p:nvSpPr>
        <p:spPr>
          <a:xfrm>
            <a:off x="2564588" y="285250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2281550" y="310650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  <p:sp>
        <p:nvSpPr>
          <p:cNvPr id="363" name="Shape 363"/>
          <p:cNvSpPr/>
          <p:nvPr/>
        </p:nvSpPr>
        <p:spPr>
          <a:xfrm>
            <a:off x="1663692" y="2852500"/>
            <a:ext cx="687300" cy="5256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364" name="Shape 364"/>
          <p:cNvSpPr/>
          <p:nvPr/>
        </p:nvSpPr>
        <p:spPr>
          <a:xfrm>
            <a:off x="3320200" y="3601229"/>
            <a:ext cx="7827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365" name="Shape 365"/>
          <p:cNvSpPr/>
          <p:nvPr/>
        </p:nvSpPr>
        <p:spPr>
          <a:xfrm>
            <a:off x="4103290" y="3601125"/>
            <a:ext cx="6918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366" name="Shape 366"/>
          <p:cNvSpPr/>
          <p:nvPr/>
        </p:nvSpPr>
        <p:spPr>
          <a:xfrm>
            <a:off x="3319999" y="3162900"/>
            <a:ext cx="14748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367" name="Shape 367"/>
          <p:cNvSpPr/>
          <p:nvPr/>
        </p:nvSpPr>
        <p:spPr>
          <a:xfrm>
            <a:off x="3320012" y="4039425"/>
            <a:ext cx="4731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368" name="Shape 368"/>
          <p:cNvSpPr/>
          <p:nvPr/>
        </p:nvSpPr>
        <p:spPr>
          <a:xfrm>
            <a:off x="3779887" y="4039570"/>
            <a:ext cx="5418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369" name="Shape 369"/>
          <p:cNvSpPr/>
          <p:nvPr/>
        </p:nvSpPr>
        <p:spPr>
          <a:xfrm>
            <a:off x="4321687" y="4039570"/>
            <a:ext cx="4731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370" name="Shape 370"/>
          <p:cNvSpPr/>
          <p:nvPr/>
        </p:nvSpPr>
        <p:spPr>
          <a:xfrm>
            <a:off x="4103219" y="2724641"/>
            <a:ext cx="6918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371" name="Shape 371"/>
          <p:cNvSpPr/>
          <p:nvPr/>
        </p:nvSpPr>
        <p:spPr>
          <a:xfrm>
            <a:off x="3320200" y="2724600"/>
            <a:ext cx="7827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372" name="Shape 372"/>
          <p:cNvSpPr/>
          <p:nvPr/>
        </p:nvSpPr>
        <p:spPr>
          <a:xfrm>
            <a:off x="4103006" y="2286366"/>
            <a:ext cx="6918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373" name="Shape 373"/>
          <p:cNvSpPr/>
          <p:nvPr/>
        </p:nvSpPr>
        <p:spPr>
          <a:xfrm>
            <a:off x="3319987" y="2286325"/>
            <a:ext cx="7827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pic>
        <p:nvPicPr>
          <p:cNvPr id="374" name="Shape 3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6274" y="1372225"/>
            <a:ext cx="4307724" cy="374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Five Circuits</a:t>
            </a:r>
          </a:p>
        </p:txBody>
      </p:sp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895100" cy="270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38761D"/>
                </a:solidFill>
              </a:rPr>
              <a:t>Lateral circuits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VIP→F4: Reaching &amp; Peripersonal Space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AIP→F5ab: Grasping Objects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1400"/>
              <a:t>PF→ F5c: Action Understanding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81" name="Shape 381"/>
          <p:cNvSpPr/>
          <p:nvPr/>
        </p:nvSpPr>
        <p:spPr>
          <a:xfrm>
            <a:off x="7423725" y="2739179"/>
            <a:ext cx="782700" cy="438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382" name="Shape 382"/>
          <p:cNvSpPr/>
          <p:nvPr/>
        </p:nvSpPr>
        <p:spPr>
          <a:xfrm>
            <a:off x="8206815" y="2739075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383" name="Shape 383"/>
          <p:cNvSpPr/>
          <p:nvPr/>
        </p:nvSpPr>
        <p:spPr>
          <a:xfrm>
            <a:off x="6164750" y="2327150"/>
            <a:ext cx="6873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384" name="Shape 384"/>
          <p:cNvSpPr/>
          <p:nvPr/>
        </p:nvSpPr>
        <p:spPr>
          <a:xfrm>
            <a:off x="5477484" y="2327150"/>
            <a:ext cx="687300" cy="525600"/>
          </a:xfrm>
          <a:prstGeom prst="rtTriangl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85" name="Shape 385"/>
          <p:cNvSpPr/>
          <p:nvPr/>
        </p:nvSpPr>
        <p:spPr>
          <a:xfrm rot="10800000">
            <a:off x="5477451" y="2327150"/>
            <a:ext cx="687300" cy="525600"/>
          </a:xfrm>
          <a:prstGeom prst="rtTriangle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86" name="Shape 386"/>
          <p:cNvSpPr txBox="1"/>
          <p:nvPr/>
        </p:nvSpPr>
        <p:spPr>
          <a:xfrm>
            <a:off x="5699263" y="23271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387" name="Shape 387"/>
          <p:cNvSpPr txBox="1"/>
          <p:nvPr/>
        </p:nvSpPr>
        <p:spPr>
          <a:xfrm>
            <a:off x="5414900" y="25900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388" name="Shape 388"/>
          <p:cNvSpPr/>
          <p:nvPr/>
        </p:nvSpPr>
        <p:spPr>
          <a:xfrm>
            <a:off x="7423524" y="2300850"/>
            <a:ext cx="14748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389" name="Shape 389"/>
          <p:cNvSpPr/>
          <p:nvPr/>
        </p:nvSpPr>
        <p:spPr>
          <a:xfrm>
            <a:off x="7423537" y="3177375"/>
            <a:ext cx="473100" cy="4383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390" name="Shape 390"/>
          <p:cNvSpPr/>
          <p:nvPr/>
        </p:nvSpPr>
        <p:spPr>
          <a:xfrm>
            <a:off x="7883412" y="3177520"/>
            <a:ext cx="5418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391" name="Shape 391"/>
          <p:cNvSpPr/>
          <p:nvPr/>
        </p:nvSpPr>
        <p:spPr>
          <a:xfrm>
            <a:off x="8425212" y="3177520"/>
            <a:ext cx="4731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392" name="Shape 392"/>
          <p:cNvSpPr/>
          <p:nvPr/>
        </p:nvSpPr>
        <p:spPr>
          <a:xfrm>
            <a:off x="8206744" y="1862591"/>
            <a:ext cx="691800" cy="4383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393" name="Shape 393"/>
          <p:cNvSpPr/>
          <p:nvPr/>
        </p:nvSpPr>
        <p:spPr>
          <a:xfrm>
            <a:off x="7423725" y="1862550"/>
            <a:ext cx="7827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394" name="Shape 394"/>
          <p:cNvSpPr/>
          <p:nvPr/>
        </p:nvSpPr>
        <p:spPr>
          <a:xfrm>
            <a:off x="8206531" y="1424316"/>
            <a:ext cx="691800" cy="4383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395" name="Shape 395"/>
          <p:cNvSpPr/>
          <p:nvPr/>
        </p:nvSpPr>
        <p:spPr>
          <a:xfrm>
            <a:off x="7423512" y="1424275"/>
            <a:ext cx="7827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sp>
        <p:nvSpPr>
          <p:cNvPr id="396" name="Shape 396"/>
          <p:cNvSpPr/>
          <p:nvPr/>
        </p:nvSpPr>
        <p:spPr>
          <a:xfrm>
            <a:off x="6164771" y="1801550"/>
            <a:ext cx="687300" cy="525600"/>
          </a:xfrm>
          <a:prstGeom prst="rtTriangl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97" name="Shape 397"/>
          <p:cNvSpPr/>
          <p:nvPr/>
        </p:nvSpPr>
        <p:spPr>
          <a:xfrm rot="10800000">
            <a:off x="6164739" y="1801550"/>
            <a:ext cx="687300" cy="525600"/>
          </a:xfrm>
          <a:prstGeom prst="rtTriangle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398" name="Shape 398"/>
          <p:cNvSpPr txBox="1"/>
          <p:nvPr/>
        </p:nvSpPr>
        <p:spPr>
          <a:xfrm>
            <a:off x="6379700" y="17926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6095337" y="20555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  <p:sp>
        <p:nvSpPr>
          <p:cNvPr id="400" name="Shape 400"/>
          <p:cNvSpPr/>
          <p:nvPr/>
        </p:nvSpPr>
        <p:spPr>
          <a:xfrm>
            <a:off x="5477480" y="1801550"/>
            <a:ext cx="6873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401" name="Shape 401"/>
          <p:cNvSpPr txBox="1"/>
          <p:nvPr/>
        </p:nvSpPr>
        <p:spPr>
          <a:xfrm>
            <a:off x="5699275" y="1152475"/>
            <a:ext cx="976800" cy="6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Premotor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402" name="Shape 402"/>
          <p:cNvSpPr txBox="1"/>
          <p:nvPr/>
        </p:nvSpPr>
        <p:spPr>
          <a:xfrm>
            <a:off x="7690500" y="584700"/>
            <a:ext cx="976800" cy="71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Posterior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Parietal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Cortex</a:t>
            </a:r>
          </a:p>
        </p:txBody>
      </p:sp>
      <p:sp>
        <p:nvSpPr>
          <p:cNvPr id="403" name="Shape 403"/>
          <p:cNvSpPr txBox="1"/>
          <p:nvPr/>
        </p:nvSpPr>
        <p:spPr>
          <a:xfrm>
            <a:off x="184025" y="4316350"/>
            <a:ext cx="6598200" cy="67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1. Matelli et al (1998). </a:t>
            </a:r>
            <a:r>
              <a:rPr lang="en" sz="1000" i="1"/>
              <a:t>Superior Area 6 Afferents From the Superior Parietal Lobule in the Macaque Monkey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311700" y="2590050"/>
            <a:ext cx="3983100" cy="184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990000"/>
                </a:solidFill>
              </a:rPr>
              <a:t>Dorsal circuits</a:t>
            </a:r>
            <a:r>
              <a:rPr lang="en" sz="1800" baseline="30000">
                <a:solidFill>
                  <a:srgbClr val="990000"/>
                </a:solidFill>
              </a:rPr>
              <a:t>1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</a:pPr>
            <a:r>
              <a:rPr lang="en">
                <a:solidFill>
                  <a:schemeClr val="dk2"/>
                </a:solidFill>
              </a:rPr>
              <a:t>PEc / PEip → F2d: Online Guidance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</a:pPr>
            <a:r>
              <a:rPr lang="en">
                <a:solidFill>
                  <a:schemeClr val="dk2"/>
                </a:solidFill>
              </a:rPr>
              <a:t>MIP → F2vr: Visuomotor transformations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/>
          <p:nvPr/>
        </p:nvSpPr>
        <p:spPr>
          <a:xfrm>
            <a:off x="4609270" y="1334100"/>
            <a:ext cx="4420199" cy="23688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5055497" y="2299709"/>
            <a:ext cx="1234500" cy="9783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1" name="Shape 4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Peripersonal Space</a:t>
            </a:r>
          </a:p>
        </p:txBody>
      </p:sp>
      <p:sp>
        <p:nvSpPr>
          <p:cNvPr id="412" name="Shape 412"/>
          <p:cNvSpPr/>
          <p:nvPr/>
        </p:nvSpPr>
        <p:spPr>
          <a:xfrm rot="443300">
            <a:off x="5808282" y="2744006"/>
            <a:ext cx="137642" cy="195176"/>
          </a:xfrm>
          <a:prstGeom prst="ellipse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3" name="Shape 413"/>
          <p:cNvSpPr/>
          <p:nvPr/>
        </p:nvSpPr>
        <p:spPr>
          <a:xfrm rot="-390338">
            <a:off x="5388921" y="2744215"/>
            <a:ext cx="137686" cy="194811"/>
          </a:xfrm>
          <a:prstGeom prst="ellipse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/>
          <p:nvPr/>
        </p:nvSpPr>
        <p:spPr>
          <a:xfrm>
            <a:off x="5225926" y="2827555"/>
            <a:ext cx="893700" cy="354000"/>
          </a:xfrm>
          <a:prstGeom prst="ellipse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5" name="Shape 415"/>
          <p:cNvSpPr/>
          <p:nvPr/>
        </p:nvSpPr>
        <p:spPr>
          <a:xfrm>
            <a:off x="5482331" y="2765441"/>
            <a:ext cx="381000" cy="416100"/>
          </a:xfrm>
          <a:prstGeom prst="ellipse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6" name="Shape 416"/>
          <p:cNvSpPr txBox="1"/>
          <p:nvPr/>
        </p:nvSpPr>
        <p:spPr>
          <a:xfrm>
            <a:off x="5226799" y="2376875"/>
            <a:ext cx="955500" cy="27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Peripersonal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Space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7281646" y="2380131"/>
            <a:ext cx="1013700" cy="276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Extrapersonal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Space</a:t>
            </a:r>
          </a:p>
        </p:txBody>
      </p:sp>
      <p:cxnSp>
        <p:nvCxnSpPr>
          <p:cNvPr id="418" name="Shape 418"/>
          <p:cNvCxnSpPr>
            <a:endCxn id="409" idx="0"/>
          </p:cNvCxnSpPr>
          <p:nvPr/>
        </p:nvCxnSpPr>
        <p:spPr>
          <a:xfrm rot="10800000" flipH="1">
            <a:off x="4608970" y="1334100"/>
            <a:ext cx="2210399" cy="6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9" name="Shape 419"/>
          <p:cNvCxnSpPr/>
          <p:nvPr/>
        </p:nvCxnSpPr>
        <p:spPr>
          <a:xfrm flipH="1">
            <a:off x="4609444" y="1338586"/>
            <a:ext cx="2700" cy="2357999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0" name="Shape 420"/>
          <p:cNvCxnSpPr/>
          <p:nvPr/>
        </p:nvCxnSpPr>
        <p:spPr>
          <a:xfrm rot="10800000">
            <a:off x="4609225" y="3689869"/>
            <a:ext cx="4427400" cy="6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1" name="Shape 421"/>
          <p:cNvCxnSpPr/>
          <p:nvPr/>
        </p:nvCxnSpPr>
        <p:spPr>
          <a:xfrm>
            <a:off x="9029626" y="1346958"/>
            <a:ext cx="0" cy="2343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2" name="Shape 422"/>
          <p:cNvCxnSpPr/>
          <p:nvPr/>
        </p:nvCxnSpPr>
        <p:spPr>
          <a:xfrm rot="10800000" flipH="1">
            <a:off x="7976557" y="1340958"/>
            <a:ext cx="1053300" cy="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3" name="Shape 423"/>
          <p:cNvCxnSpPr/>
          <p:nvPr/>
        </p:nvCxnSpPr>
        <p:spPr>
          <a:xfrm rot="10800000" flipH="1">
            <a:off x="6909550" y="1353210"/>
            <a:ext cx="1080600" cy="315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24" name="Shape 4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00900" cy="3913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perceptual difference between an object 2ft and 6ft away is not especially large.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However, only objects in peripersonal space can be reached by the organism.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The brain has a separate system which elaborates nearby affordances.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This dissociation is evidenced by </a:t>
            </a:r>
            <a:r>
              <a:rPr lang="en" b="1"/>
              <a:t>peripersonal neglect</a:t>
            </a:r>
            <a:r>
              <a:rPr lang="en"/>
              <a:t>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VIP → F4: Reaching &amp; Peripersonal Space</a:t>
            </a:r>
          </a:p>
        </p:txBody>
      </p:sp>
      <p:sp>
        <p:nvSpPr>
          <p:cNvPr id="430" name="Shape 4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33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F4 fires during arm and hand reaching movements.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Electrical microstimulation induce a variety of shoulder, neck, and face movements.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Lesions can induce both contralateral peripersonal neglect, and motor disorders</a:t>
            </a:r>
          </a:p>
        </p:txBody>
      </p:sp>
      <p:sp>
        <p:nvSpPr>
          <p:cNvPr id="431" name="Shape 431"/>
          <p:cNvSpPr/>
          <p:nvPr/>
        </p:nvSpPr>
        <p:spPr>
          <a:xfrm>
            <a:off x="7423725" y="2739179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432" name="Shape 432"/>
          <p:cNvSpPr/>
          <p:nvPr/>
        </p:nvSpPr>
        <p:spPr>
          <a:xfrm>
            <a:off x="8206744" y="1862591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433" name="Shape 433"/>
          <p:cNvSpPr/>
          <p:nvPr/>
        </p:nvSpPr>
        <p:spPr>
          <a:xfrm>
            <a:off x="8206815" y="2739075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434" name="Shape 434"/>
          <p:cNvSpPr/>
          <p:nvPr/>
        </p:nvSpPr>
        <p:spPr>
          <a:xfrm>
            <a:off x="5477480" y="1801550"/>
            <a:ext cx="6873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435" name="Shape 435"/>
          <p:cNvSpPr/>
          <p:nvPr/>
        </p:nvSpPr>
        <p:spPr>
          <a:xfrm>
            <a:off x="6164750" y="2327150"/>
            <a:ext cx="687300" cy="5256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436" name="Shape 436"/>
          <p:cNvSpPr/>
          <p:nvPr/>
        </p:nvSpPr>
        <p:spPr>
          <a:xfrm>
            <a:off x="5477484" y="2327150"/>
            <a:ext cx="687300" cy="525600"/>
          </a:xfrm>
          <a:prstGeom prst="rtTriangl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37" name="Shape 437"/>
          <p:cNvSpPr/>
          <p:nvPr/>
        </p:nvSpPr>
        <p:spPr>
          <a:xfrm rot="10800000">
            <a:off x="5477451" y="2327150"/>
            <a:ext cx="687300" cy="525600"/>
          </a:xfrm>
          <a:prstGeom prst="rtTriangl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38" name="Shape 438"/>
          <p:cNvSpPr txBox="1"/>
          <p:nvPr/>
        </p:nvSpPr>
        <p:spPr>
          <a:xfrm>
            <a:off x="5699263" y="23271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439" name="Shape 439"/>
          <p:cNvSpPr txBox="1"/>
          <p:nvPr/>
        </p:nvSpPr>
        <p:spPr>
          <a:xfrm>
            <a:off x="5414900" y="25900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440" name="Shape 440"/>
          <p:cNvSpPr/>
          <p:nvPr/>
        </p:nvSpPr>
        <p:spPr>
          <a:xfrm>
            <a:off x="7423524" y="2300850"/>
            <a:ext cx="1474800" cy="438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441" name="Shape 441"/>
          <p:cNvSpPr/>
          <p:nvPr/>
        </p:nvSpPr>
        <p:spPr>
          <a:xfrm>
            <a:off x="7423537" y="3177375"/>
            <a:ext cx="4731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442" name="Shape 442"/>
          <p:cNvSpPr/>
          <p:nvPr/>
        </p:nvSpPr>
        <p:spPr>
          <a:xfrm>
            <a:off x="7423725" y="1862550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443" name="Shape 443"/>
          <p:cNvSpPr/>
          <p:nvPr/>
        </p:nvSpPr>
        <p:spPr>
          <a:xfrm>
            <a:off x="7883412" y="3177520"/>
            <a:ext cx="5418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444" name="Shape 444"/>
          <p:cNvSpPr/>
          <p:nvPr/>
        </p:nvSpPr>
        <p:spPr>
          <a:xfrm>
            <a:off x="8425212" y="3177520"/>
            <a:ext cx="4731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445" name="Shape 445"/>
          <p:cNvSpPr/>
          <p:nvPr/>
        </p:nvSpPr>
        <p:spPr>
          <a:xfrm>
            <a:off x="8206531" y="1424316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446" name="Shape 446"/>
          <p:cNvSpPr/>
          <p:nvPr/>
        </p:nvSpPr>
        <p:spPr>
          <a:xfrm>
            <a:off x="7423512" y="1424275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sp>
        <p:nvSpPr>
          <p:cNvPr id="447" name="Shape 447"/>
          <p:cNvSpPr/>
          <p:nvPr/>
        </p:nvSpPr>
        <p:spPr>
          <a:xfrm>
            <a:off x="6164771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48" name="Shape 448"/>
          <p:cNvSpPr/>
          <p:nvPr/>
        </p:nvSpPr>
        <p:spPr>
          <a:xfrm rot="10800000">
            <a:off x="6164739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49" name="Shape 449"/>
          <p:cNvSpPr txBox="1"/>
          <p:nvPr/>
        </p:nvSpPr>
        <p:spPr>
          <a:xfrm>
            <a:off x="6379700" y="17926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450" name="Shape 450"/>
          <p:cNvSpPr txBox="1"/>
          <p:nvPr/>
        </p:nvSpPr>
        <p:spPr>
          <a:xfrm>
            <a:off x="6095337" y="20555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About F5</a:t>
            </a:r>
          </a:p>
        </p:txBody>
      </p:sp>
      <p:sp>
        <p:nvSpPr>
          <p:cNvPr id="456" name="Shape 4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576500" cy="261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Trimodal (audio/visual/haptic) neurons have been discovered throughout F5.</a:t>
            </a:r>
            <a:r>
              <a:rPr lang="en" baseline="30000"/>
              <a:t>1</a:t>
            </a:r>
            <a:r>
              <a:rPr lang="en"/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This region seems to participate in the audio lateral stream.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/>
              <a:t>The human analogue to macaque F5 is BA45: Broca’s Area </a:t>
            </a:r>
            <a:r>
              <a:rPr lang="en" i="1"/>
              <a:t>Pars Opercularis</a:t>
            </a:r>
            <a:r>
              <a:rPr lang="en"/>
              <a:t>. </a:t>
            </a:r>
          </a:p>
        </p:txBody>
      </p:sp>
      <p:sp>
        <p:nvSpPr>
          <p:cNvPr id="457" name="Shape 457"/>
          <p:cNvSpPr/>
          <p:nvPr/>
        </p:nvSpPr>
        <p:spPr>
          <a:xfrm>
            <a:off x="7423725" y="2739179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458" name="Shape 458"/>
          <p:cNvSpPr/>
          <p:nvPr/>
        </p:nvSpPr>
        <p:spPr>
          <a:xfrm>
            <a:off x="8206744" y="1862591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459" name="Shape 459"/>
          <p:cNvSpPr/>
          <p:nvPr/>
        </p:nvSpPr>
        <p:spPr>
          <a:xfrm>
            <a:off x="8206815" y="2739075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460" name="Shape 460"/>
          <p:cNvSpPr/>
          <p:nvPr/>
        </p:nvSpPr>
        <p:spPr>
          <a:xfrm>
            <a:off x="5477480" y="1801550"/>
            <a:ext cx="6873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461" name="Shape 461"/>
          <p:cNvSpPr/>
          <p:nvPr/>
        </p:nvSpPr>
        <p:spPr>
          <a:xfrm>
            <a:off x="6164750" y="2327150"/>
            <a:ext cx="687300" cy="5256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462" name="Shape 462"/>
          <p:cNvSpPr/>
          <p:nvPr/>
        </p:nvSpPr>
        <p:spPr>
          <a:xfrm>
            <a:off x="5477484" y="2327150"/>
            <a:ext cx="687300" cy="525600"/>
          </a:xfrm>
          <a:prstGeom prst="rtTriangl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63" name="Shape 463"/>
          <p:cNvSpPr/>
          <p:nvPr/>
        </p:nvSpPr>
        <p:spPr>
          <a:xfrm rot="10800000">
            <a:off x="5477451" y="2327150"/>
            <a:ext cx="687300" cy="525600"/>
          </a:xfrm>
          <a:prstGeom prst="rtTriangl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64" name="Shape 464"/>
          <p:cNvSpPr txBox="1"/>
          <p:nvPr/>
        </p:nvSpPr>
        <p:spPr>
          <a:xfrm>
            <a:off x="5699263" y="23271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465" name="Shape 465"/>
          <p:cNvSpPr txBox="1"/>
          <p:nvPr/>
        </p:nvSpPr>
        <p:spPr>
          <a:xfrm>
            <a:off x="5414900" y="25900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466" name="Shape 466"/>
          <p:cNvSpPr/>
          <p:nvPr/>
        </p:nvSpPr>
        <p:spPr>
          <a:xfrm>
            <a:off x="7423524" y="2300850"/>
            <a:ext cx="14748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467" name="Shape 467"/>
          <p:cNvSpPr/>
          <p:nvPr/>
        </p:nvSpPr>
        <p:spPr>
          <a:xfrm>
            <a:off x="7423537" y="3177375"/>
            <a:ext cx="4731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468" name="Shape 468"/>
          <p:cNvSpPr/>
          <p:nvPr/>
        </p:nvSpPr>
        <p:spPr>
          <a:xfrm>
            <a:off x="7423725" y="1862550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469" name="Shape 469"/>
          <p:cNvSpPr/>
          <p:nvPr/>
        </p:nvSpPr>
        <p:spPr>
          <a:xfrm>
            <a:off x="7883412" y="3177520"/>
            <a:ext cx="5418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470" name="Shape 470"/>
          <p:cNvSpPr/>
          <p:nvPr/>
        </p:nvSpPr>
        <p:spPr>
          <a:xfrm>
            <a:off x="8425212" y="3177520"/>
            <a:ext cx="4731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471" name="Shape 471"/>
          <p:cNvSpPr/>
          <p:nvPr/>
        </p:nvSpPr>
        <p:spPr>
          <a:xfrm>
            <a:off x="8206531" y="1424316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472" name="Shape 472"/>
          <p:cNvSpPr/>
          <p:nvPr/>
        </p:nvSpPr>
        <p:spPr>
          <a:xfrm>
            <a:off x="7423512" y="1424275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sp>
        <p:nvSpPr>
          <p:cNvPr id="473" name="Shape 473"/>
          <p:cNvSpPr/>
          <p:nvPr/>
        </p:nvSpPr>
        <p:spPr>
          <a:xfrm>
            <a:off x="6164771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74" name="Shape 474"/>
          <p:cNvSpPr/>
          <p:nvPr/>
        </p:nvSpPr>
        <p:spPr>
          <a:xfrm rot="10800000">
            <a:off x="6164739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75" name="Shape 475"/>
          <p:cNvSpPr txBox="1"/>
          <p:nvPr/>
        </p:nvSpPr>
        <p:spPr>
          <a:xfrm>
            <a:off x="6379700" y="17926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476" name="Shape 476"/>
          <p:cNvSpPr txBox="1"/>
          <p:nvPr/>
        </p:nvSpPr>
        <p:spPr>
          <a:xfrm>
            <a:off x="6095337" y="20555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  <p:sp>
        <p:nvSpPr>
          <p:cNvPr id="477" name="Shape 477"/>
          <p:cNvSpPr/>
          <p:nvPr/>
        </p:nvSpPr>
        <p:spPr>
          <a:xfrm>
            <a:off x="5477480" y="2327150"/>
            <a:ext cx="687300" cy="5256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78" name="Shape 478"/>
          <p:cNvSpPr txBox="1"/>
          <p:nvPr/>
        </p:nvSpPr>
        <p:spPr>
          <a:xfrm>
            <a:off x="184025" y="4316350"/>
            <a:ext cx="6598200" cy="67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1. </a:t>
            </a:r>
            <a:r>
              <a:rPr lang="en" sz="1000">
                <a:solidFill>
                  <a:schemeClr val="dk1"/>
                </a:solidFill>
              </a:rPr>
              <a:t>Rizzolatti, Fogassi, Gallese (2002): </a:t>
            </a:r>
            <a:r>
              <a:rPr lang="en" sz="1000" i="1">
                <a:solidFill>
                  <a:schemeClr val="dk1"/>
                </a:solidFill>
              </a:rPr>
              <a:t>Motor and cognitive functions of the ventral premotor cortex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AIP → F5ab: Grasping </a:t>
            </a:r>
          </a:p>
        </p:txBody>
      </p:sp>
      <p:sp>
        <p:nvSpPr>
          <p:cNvPr id="484" name="Shape 48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997400" cy="90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F5 neurons encode hand and mouth movements.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Three classes of AIP neurons: visual dominant, bimodal, motor dominant. </a:t>
            </a:r>
          </a:p>
        </p:txBody>
      </p:sp>
      <p:sp>
        <p:nvSpPr>
          <p:cNvPr id="485" name="Shape 485"/>
          <p:cNvSpPr/>
          <p:nvPr/>
        </p:nvSpPr>
        <p:spPr>
          <a:xfrm>
            <a:off x="7423725" y="2739179"/>
            <a:ext cx="782700" cy="4383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486" name="Shape 486"/>
          <p:cNvSpPr/>
          <p:nvPr/>
        </p:nvSpPr>
        <p:spPr>
          <a:xfrm>
            <a:off x="8206744" y="1862591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487" name="Shape 487"/>
          <p:cNvSpPr/>
          <p:nvPr/>
        </p:nvSpPr>
        <p:spPr>
          <a:xfrm>
            <a:off x="8206815" y="2739075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488" name="Shape 488"/>
          <p:cNvSpPr/>
          <p:nvPr/>
        </p:nvSpPr>
        <p:spPr>
          <a:xfrm>
            <a:off x="5477480" y="1801550"/>
            <a:ext cx="6873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489" name="Shape 489"/>
          <p:cNvSpPr/>
          <p:nvPr/>
        </p:nvSpPr>
        <p:spPr>
          <a:xfrm>
            <a:off x="6164750" y="2327150"/>
            <a:ext cx="687300" cy="5256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490" name="Shape 490"/>
          <p:cNvSpPr/>
          <p:nvPr/>
        </p:nvSpPr>
        <p:spPr>
          <a:xfrm>
            <a:off x="5477484" y="2327150"/>
            <a:ext cx="687300" cy="525600"/>
          </a:xfrm>
          <a:prstGeom prst="rtTriangl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91" name="Shape 491"/>
          <p:cNvSpPr/>
          <p:nvPr/>
        </p:nvSpPr>
        <p:spPr>
          <a:xfrm rot="10800000">
            <a:off x="5477451" y="2327150"/>
            <a:ext cx="687300" cy="525600"/>
          </a:xfrm>
          <a:prstGeom prst="rtTriangle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492" name="Shape 492"/>
          <p:cNvSpPr txBox="1"/>
          <p:nvPr/>
        </p:nvSpPr>
        <p:spPr>
          <a:xfrm>
            <a:off x="5699263" y="23271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493" name="Shape 493"/>
          <p:cNvSpPr txBox="1"/>
          <p:nvPr/>
        </p:nvSpPr>
        <p:spPr>
          <a:xfrm>
            <a:off x="5414900" y="25900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494" name="Shape 494"/>
          <p:cNvSpPr/>
          <p:nvPr/>
        </p:nvSpPr>
        <p:spPr>
          <a:xfrm>
            <a:off x="7423524" y="2300850"/>
            <a:ext cx="1474800" cy="438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495" name="Shape 495"/>
          <p:cNvSpPr/>
          <p:nvPr/>
        </p:nvSpPr>
        <p:spPr>
          <a:xfrm>
            <a:off x="7423537" y="3177375"/>
            <a:ext cx="4731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496" name="Shape 496"/>
          <p:cNvSpPr/>
          <p:nvPr/>
        </p:nvSpPr>
        <p:spPr>
          <a:xfrm>
            <a:off x="7423725" y="1862550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497" name="Shape 497"/>
          <p:cNvSpPr/>
          <p:nvPr/>
        </p:nvSpPr>
        <p:spPr>
          <a:xfrm>
            <a:off x="7883412" y="3177520"/>
            <a:ext cx="5418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498" name="Shape 498"/>
          <p:cNvSpPr/>
          <p:nvPr/>
        </p:nvSpPr>
        <p:spPr>
          <a:xfrm>
            <a:off x="8425212" y="3177520"/>
            <a:ext cx="4731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499" name="Shape 499"/>
          <p:cNvSpPr/>
          <p:nvPr/>
        </p:nvSpPr>
        <p:spPr>
          <a:xfrm>
            <a:off x="8206531" y="1424316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500" name="Shape 500"/>
          <p:cNvSpPr/>
          <p:nvPr/>
        </p:nvSpPr>
        <p:spPr>
          <a:xfrm>
            <a:off x="7423512" y="1424275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sp>
        <p:nvSpPr>
          <p:cNvPr id="501" name="Shape 501"/>
          <p:cNvSpPr/>
          <p:nvPr/>
        </p:nvSpPr>
        <p:spPr>
          <a:xfrm>
            <a:off x="6164771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02" name="Shape 502"/>
          <p:cNvSpPr/>
          <p:nvPr/>
        </p:nvSpPr>
        <p:spPr>
          <a:xfrm rot="10800000">
            <a:off x="6164739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03" name="Shape 503"/>
          <p:cNvSpPr txBox="1"/>
          <p:nvPr/>
        </p:nvSpPr>
        <p:spPr>
          <a:xfrm>
            <a:off x="6379700" y="17926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504" name="Shape 504"/>
          <p:cNvSpPr txBox="1"/>
          <p:nvPr/>
        </p:nvSpPr>
        <p:spPr>
          <a:xfrm>
            <a:off x="6095337" y="20555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  <p:sp>
        <p:nvSpPr>
          <p:cNvPr id="505" name="Shape 505"/>
          <p:cNvSpPr/>
          <p:nvPr/>
        </p:nvSpPr>
        <p:spPr>
          <a:xfrm>
            <a:off x="696100" y="3378687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Visual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Dominant</a:t>
            </a:r>
          </a:p>
        </p:txBody>
      </p:sp>
      <p:sp>
        <p:nvSpPr>
          <p:cNvPr id="506" name="Shape 506"/>
          <p:cNvSpPr/>
          <p:nvPr/>
        </p:nvSpPr>
        <p:spPr>
          <a:xfrm>
            <a:off x="696100" y="4430362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Haptic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Dominant</a:t>
            </a:r>
          </a:p>
        </p:txBody>
      </p:sp>
      <p:sp>
        <p:nvSpPr>
          <p:cNvPr id="507" name="Shape 507"/>
          <p:cNvSpPr/>
          <p:nvPr/>
        </p:nvSpPr>
        <p:spPr>
          <a:xfrm>
            <a:off x="696100" y="3904762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Bimodal</a:t>
            </a:r>
          </a:p>
        </p:txBody>
      </p:sp>
      <p:sp>
        <p:nvSpPr>
          <p:cNvPr id="508" name="Shape 508"/>
          <p:cNvSpPr/>
          <p:nvPr/>
        </p:nvSpPr>
        <p:spPr>
          <a:xfrm>
            <a:off x="1821094" y="3379075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100%</a:t>
            </a:r>
          </a:p>
        </p:txBody>
      </p:sp>
      <p:sp>
        <p:nvSpPr>
          <p:cNvPr id="509" name="Shape 509"/>
          <p:cNvSpPr/>
          <p:nvPr/>
        </p:nvSpPr>
        <p:spPr>
          <a:xfrm>
            <a:off x="1821094" y="443075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100%</a:t>
            </a:r>
          </a:p>
        </p:txBody>
      </p:sp>
      <p:sp>
        <p:nvSpPr>
          <p:cNvPr id="510" name="Shape 510"/>
          <p:cNvSpPr/>
          <p:nvPr/>
        </p:nvSpPr>
        <p:spPr>
          <a:xfrm>
            <a:off x="1821094" y="390515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100%</a:t>
            </a:r>
          </a:p>
        </p:txBody>
      </p:sp>
      <p:sp>
        <p:nvSpPr>
          <p:cNvPr id="511" name="Shape 511"/>
          <p:cNvSpPr/>
          <p:nvPr/>
        </p:nvSpPr>
        <p:spPr>
          <a:xfrm>
            <a:off x="2947105" y="3379325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0%</a:t>
            </a:r>
          </a:p>
        </p:txBody>
      </p:sp>
      <p:sp>
        <p:nvSpPr>
          <p:cNvPr id="512" name="Shape 512"/>
          <p:cNvSpPr/>
          <p:nvPr/>
        </p:nvSpPr>
        <p:spPr>
          <a:xfrm>
            <a:off x="2947105" y="443100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/>
              <a:t>100%</a:t>
            </a:r>
          </a:p>
        </p:txBody>
      </p:sp>
      <p:sp>
        <p:nvSpPr>
          <p:cNvPr id="513" name="Shape 513"/>
          <p:cNvSpPr/>
          <p:nvPr/>
        </p:nvSpPr>
        <p:spPr>
          <a:xfrm>
            <a:off x="2947105" y="390540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50%</a:t>
            </a:r>
          </a:p>
        </p:txBody>
      </p:sp>
      <p:sp>
        <p:nvSpPr>
          <p:cNvPr id="514" name="Shape 514"/>
          <p:cNvSpPr/>
          <p:nvPr/>
        </p:nvSpPr>
        <p:spPr>
          <a:xfrm>
            <a:off x="1821094" y="285275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Grasp in daylight</a:t>
            </a:r>
          </a:p>
        </p:txBody>
      </p:sp>
      <p:sp>
        <p:nvSpPr>
          <p:cNvPr id="515" name="Shape 515"/>
          <p:cNvSpPr/>
          <p:nvPr/>
        </p:nvSpPr>
        <p:spPr>
          <a:xfrm>
            <a:off x="2947105" y="2853000"/>
            <a:ext cx="11250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Grasping in darkness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PF → F5c: Action Understanding</a:t>
            </a:r>
          </a:p>
        </p:txBody>
      </p:sp>
      <p:sp>
        <p:nvSpPr>
          <p:cNvPr id="521" name="Shape 5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165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F5c, the dorsal section of Pars Opercularis, contains mirror neurons.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Mirror neurons have two interesting properties: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Their representations are person-agnostic.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/>
              <a:t>They enable percept-motor transduction.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They are generally viewed as facilitating action understanding.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However, they may also be an important prerequisite for language. </a:t>
            </a:r>
          </a:p>
        </p:txBody>
      </p:sp>
      <p:sp>
        <p:nvSpPr>
          <p:cNvPr id="522" name="Shape 522"/>
          <p:cNvSpPr/>
          <p:nvPr/>
        </p:nvSpPr>
        <p:spPr>
          <a:xfrm>
            <a:off x="7423725" y="2739179"/>
            <a:ext cx="782700" cy="43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AIP</a:t>
            </a:r>
          </a:p>
        </p:txBody>
      </p:sp>
      <p:sp>
        <p:nvSpPr>
          <p:cNvPr id="523" name="Shape 523"/>
          <p:cNvSpPr/>
          <p:nvPr/>
        </p:nvSpPr>
        <p:spPr>
          <a:xfrm>
            <a:off x="8206744" y="1862591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MIP</a:t>
            </a:r>
          </a:p>
        </p:txBody>
      </p:sp>
      <p:sp>
        <p:nvSpPr>
          <p:cNvPr id="524" name="Shape 524"/>
          <p:cNvSpPr/>
          <p:nvPr/>
        </p:nvSpPr>
        <p:spPr>
          <a:xfrm>
            <a:off x="8206815" y="2739075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LIP</a:t>
            </a:r>
          </a:p>
        </p:txBody>
      </p:sp>
      <p:sp>
        <p:nvSpPr>
          <p:cNvPr id="525" name="Shape 525"/>
          <p:cNvSpPr/>
          <p:nvPr/>
        </p:nvSpPr>
        <p:spPr>
          <a:xfrm>
            <a:off x="5477480" y="1801550"/>
            <a:ext cx="687300" cy="525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F7</a:t>
            </a:r>
          </a:p>
        </p:txBody>
      </p:sp>
      <p:sp>
        <p:nvSpPr>
          <p:cNvPr id="526" name="Shape 526"/>
          <p:cNvSpPr/>
          <p:nvPr/>
        </p:nvSpPr>
        <p:spPr>
          <a:xfrm>
            <a:off x="6164750" y="2327150"/>
            <a:ext cx="687300" cy="5256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F4</a:t>
            </a:r>
          </a:p>
        </p:txBody>
      </p:sp>
      <p:sp>
        <p:nvSpPr>
          <p:cNvPr id="527" name="Shape 527"/>
          <p:cNvSpPr/>
          <p:nvPr/>
        </p:nvSpPr>
        <p:spPr>
          <a:xfrm>
            <a:off x="5477484" y="2327150"/>
            <a:ext cx="687300" cy="525600"/>
          </a:xfrm>
          <a:prstGeom prst="rtTriangl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28" name="Shape 528"/>
          <p:cNvSpPr/>
          <p:nvPr/>
        </p:nvSpPr>
        <p:spPr>
          <a:xfrm rot="10800000">
            <a:off x="5477451" y="23271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29" name="Shape 529"/>
          <p:cNvSpPr txBox="1"/>
          <p:nvPr/>
        </p:nvSpPr>
        <p:spPr>
          <a:xfrm>
            <a:off x="5699263" y="23271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F5ab</a:t>
            </a:r>
          </a:p>
        </p:txBody>
      </p:sp>
      <p:sp>
        <p:nvSpPr>
          <p:cNvPr id="530" name="Shape 530"/>
          <p:cNvSpPr txBox="1"/>
          <p:nvPr/>
        </p:nvSpPr>
        <p:spPr>
          <a:xfrm>
            <a:off x="5414900" y="25900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F5c</a:t>
            </a:r>
          </a:p>
        </p:txBody>
      </p:sp>
      <p:sp>
        <p:nvSpPr>
          <p:cNvPr id="531" name="Shape 531"/>
          <p:cNvSpPr/>
          <p:nvPr/>
        </p:nvSpPr>
        <p:spPr>
          <a:xfrm>
            <a:off x="7423524" y="2300850"/>
            <a:ext cx="1474800" cy="438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VIP</a:t>
            </a:r>
          </a:p>
        </p:txBody>
      </p:sp>
      <p:sp>
        <p:nvSpPr>
          <p:cNvPr id="532" name="Shape 532"/>
          <p:cNvSpPr/>
          <p:nvPr/>
        </p:nvSpPr>
        <p:spPr>
          <a:xfrm>
            <a:off x="7423537" y="3177375"/>
            <a:ext cx="473100" cy="438300"/>
          </a:xfrm>
          <a:prstGeom prst="rect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</a:t>
            </a:r>
          </a:p>
        </p:txBody>
      </p:sp>
      <p:sp>
        <p:nvSpPr>
          <p:cNvPr id="533" name="Shape 533"/>
          <p:cNvSpPr/>
          <p:nvPr/>
        </p:nvSpPr>
        <p:spPr>
          <a:xfrm>
            <a:off x="7423725" y="1862550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PEip</a:t>
            </a:r>
          </a:p>
        </p:txBody>
      </p:sp>
      <p:sp>
        <p:nvSpPr>
          <p:cNvPr id="534" name="Shape 534"/>
          <p:cNvSpPr/>
          <p:nvPr/>
        </p:nvSpPr>
        <p:spPr>
          <a:xfrm>
            <a:off x="7883412" y="3177520"/>
            <a:ext cx="5418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PFG</a:t>
            </a:r>
          </a:p>
        </p:txBody>
      </p:sp>
      <p:sp>
        <p:nvSpPr>
          <p:cNvPr id="535" name="Shape 535"/>
          <p:cNvSpPr/>
          <p:nvPr/>
        </p:nvSpPr>
        <p:spPr>
          <a:xfrm>
            <a:off x="8425212" y="3177520"/>
            <a:ext cx="473100" cy="4382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PG</a:t>
            </a:r>
          </a:p>
        </p:txBody>
      </p:sp>
      <p:sp>
        <p:nvSpPr>
          <p:cNvPr id="536" name="Shape 536"/>
          <p:cNvSpPr/>
          <p:nvPr/>
        </p:nvSpPr>
        <p:spPr>
          <a:xfrm>
            <a:off x="8206531" y="1424316"/>
            <a:ext cx="6918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PEc</a:t>
            </a:r>
          </a:p>
        </p:txBody>
      </p:sp>
      <p:sp>
        <p:nvSpPr>
          <p:cNvPr id="537" name="Shape 537"/>
          <p:cNvSpPr/>
          <p:nvPr/>
        </p:nvSpPr>
        <p:spPr>
          <a:xfrm>
            <a:off x="7423512" y="1424275"/>
            <a:ext cx="782700" cy="4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PE</a:t>
            </a:r>
          </a:p>
        </p:txBody>
      </p:sp>
      <p:sp>
        <p:nvSpPr>
          <p:cNvPr id="538" name="Shape 538"/>
          <p:cNvSpPr/>
          <p:nvPr/>
        </p:nvSpPr>
        <p:spPr>
          <a:xfrm>
            <a:off x="6164771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39" name="Shape 539"/>
          <p:cNvSpPr/>
          <p:nvPr/>
        </p:nvSpPr>
        <p:spPr>
          <a:xfrm rot="10800000">
            <a:off x="6164739" y="1801550"/>
            <a:ext cx="687300" cy="525600"/>
          </a:xfrm>
          <a:prstGeom prst="rtTriangle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200"/>
          </a:p>
        </p:txBody>
      </p:sp>
      <p:sp>
        <p:nvSpPr>
          <p:cNvPr id="540" name="Shape 540"/>
          <p:cNvSpPr txBox="1"/>
          <p:nvPr/>
        </p:nvSpPr>
        <p:spPr>
          <a:xfrm>
            <a:off x="6379700" y="17926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F2vr</a:t>
            </a:r>
          </a:p>
        </p:txBody>
      </p:sp>
      <p:sp>
        <p:nvSpPr>
          <p:cNvPr id="541" name="Shape 541"/>
          <p:cNvSpPr txBox="1"/>
          <p:nvPr/>
        </p:nvSpPr>
        <p:spPr>
          <a:xfrm>
            <a:off x="6095337" y="2055550"/>
            <a:ext cx="541800" cy="2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F2d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Summarizing The Parieto-Premotor Circuits</a:t>
            </a:r>
          </a:p>
        </p:txBody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311700" y="1273750"/>
            <a:ext cx="8150700" cy="270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FF0000"/>
                </a:solidFill>
              </a:rPr>
              <a:t>Dorsal circuits:</a:t>
            </a:r>
            <a:r>
              <a:rPr lang="en" sz="1400"/>
              <a:t> Online Guidance, Visuomotor transformations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" sz="1400"/>
              <a:t>These circuits enable dynamic behavior patterns</a:t>
            </a:r>
            <a:r>
              <a:rPr lang="en" sz="1400" b="1"/>
              <a:t> </a:t>
            </a:r>
            <a:r>
              <a:rPr lang="en" sz="1400"/>
              <a:t>(</a:t>
            </a:r>
            <a:r>
              <a:rPr lang="en" sz="1400" b="1"/>
              <a:t>variable affordances</a:t>
            </a:r>
            <a:r>
              <a:rPr lang="en" sz="1400" baseline="30000"/>
              <a:t>1</a:t>
            </a:r>
            <a:r>
              <a:rPr lang="en" sz="1400"/>
              <a:t>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>
                <a:solidFill>
                  <a:srgbClr val="6AA84F"/>
                </a:solidFill>
              </a:rPr>
              <a:t>Lateral circuits: </a:t>
            </a:r>
            <a:r>
              <a:rPr lang="en" sz="1400"/>
              <a:t>Reaching &amp; Peripersonal Space, Grasping Objects, Action Understanding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" sz="1400"/>
              <a:t>These circuits enable long-term behavioral memory (</a:t>
            </a:r>
            <a:r>
              <a:rPr lang="en" sz="1400" b="1"/>
              <a:t>stable affordances</a:t>
            </a:r>
            <a:r>
              <a:rPr lang="en" sz="1400"/>
              <a:t>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400"/>
              <a:t>What became of the “What” vs “Where” distinction?</a:t>
            </a:r>
          </a:p>
          <a:p>
            <a:pPr lvl="0" rtl="0">
              <a:spcBef>
                <a:spcPts val="0"/>
              </a:spcBef>
              <a:buNone/>
            </a:pPr>
            <a:endParaRPr sz="1400"/>
          </a:p>
        </p:txBody>
      </p:sp>
      <p:pic>
        <p:nvPicPr>
          <p:cNvPr id="548" name="Shape 548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6785250" y="2936925"/>
            <a:ext cx="2358750" cy="22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Shape 549"/>
          <p:cNvSpPr/>
          <p:nvPr/>
        </p:nvSpPr>
        <p:spPr>
          <a:xfrm>
            <a:off x="7784983" y="3959427"/>
            <a:ext cx="1160826" cy="748833"/>
          </a:xfrm>
          <a:custGeom>
            <a:avLst/>
            <a:gdLst/>
            <a:ahLst/>
            <a:cxnLst/>
            <a:rect l="0" t="0" r="0" b="0"/>
            <a:pathLst>
              <a:path w="83124" h="48594" extrusionOk="0">
                <a:moveTo>
                  <a:pt x="83124" y="0"/>
                </a:moveTo>
                <a:cubicBezTo>
                  <a:pt x="81937" y="2500"/>
                  <a:pt x="83569" y="6951"/>
                  <a:pt x="76003" y="15005"/>
                </a:cubicBezTo>
                <a:cubicBezTo>
                  <a:pt x="68436" y="23058"/>
                  <a:pt x="50393" y="45691"/>
                  <a:pt x="37726" y="48322"/>
                </a:cubicBezTo>
                <a:cubicBezTo>
                  <a:pt x="25058" y="50952"/>
                  <a:pt x="6287" y="33711"/>
                  <a:pt x="0" y="30789"/>
                </a:cubicBezTo>
              </a:path>
            </a:pathLst>
          </a:custGeom>
          <a:noFill/>
          <a:ln w="1905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50" name="Shape 550"/>
          <p:cNvSpPr/>
          <p:nvPr/>
        </p:nvSpPr>
        <p:spPr>
          <a:xfrm>
            <a:off x="7890179" y="3289831"/>
            <a:ext cx="172774" cy="40818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>
            <a:noFill/>
          </a:ln>
        </p:spPr>
      </p:sp>
      <p:sp>
        <p:nvSpPr>
          <p:cNvPr id="551" name="Shape 551"/>
          <p:cNvSpPr/>
          <p:nvPr/>
        </p:nvSpPr>
        <p:spPr>
          <a:xfrm>
            <a:off x="7837029" y="3693150"/>
            <a:ext cx="170554" cy="391074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>
            <a:noFill/>
          </a:ln>
        </p:spPr>
      </p:sp>
      <p:sp>
        <p:nvSpPr>
          <p:cNvPr id="552" name="Shape 552"/>
          <p:cNvSpPr txBox="1"/>
          <p:nvPr/>
        </p:nvSpPr>
        <p:spPr>
          <a:xfrm>
            <a:off x="8267952" y="3719901"/>
            <a:ext cx="219000" cy="12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IPL</a:t>
            </a:r>
          </a:p>
        </p:txBody>
      </p:sp>
      <p:sp>
        <p:nvSpPr>
          <p:cNvPr id="553" name="Shape 553"/>
          <p:cNvSpPr txBox="1"/>
          <p:nvPr/>
        </p:nvSpPr>
        <p:spPr>
          <a:xfrm>
            <a:off x="8326436" y="3449886"/>
            <a:ext cx="219000" cy="12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554" name="Shape 554"/>
          <p:cNvSpPr/>
          <p:nvPr/>
        </p:nvSpPr>
        <p:spPr>
          <a:xfrm>
            <a:off x="8024659" y="3496545"/>
            <a:ext cx="852837" cy="208204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55" name="Shape 555"/>
          <p:cNvSpPr/>
          <p:nvPr/>
        </p:nvSpPr>
        <p:spPr>
          <a:xfrm>
            <a:off x="7993532" y="3821159"/>
            <a:ext cx="852856" cy="173547"/>
          </a:xfrm>
          <a:custGeom>
            <a:avLst/>
            <a:gdLst/>
            <a:ahLst/>
            <a:cxnLst/>
            <a:rect l="0" t="0" r="0" b="0"/>
            <a:pathLst>
              <a:path w="61071" h="11262" extrusionOk="0">
                <a:moveTo>
                  <a:pt x="61071" y="1435"/>
                </a:moveTo>
                <a:cubicBezTo>
                  <a:pt x="58442" y="3072"/>
                  <a:pt x="51851" y="11334"/>
                  <a:pt x="45302" y="11261"/>
                </a:cubicBezTo>
                <a:cubicBezTo>
                  <a:pt x="38752" y="11187"/>
                  <a:pt x="29322" y="2815"/>
                  <a:pt x="21772" y="993"/>
                </a:cubicBezTo>
                <a:cubicBezTo>
                  <a:pt x="14221" y="-829"/>
                  <a:pt x="3628" y="436"/>
                  <a:pt x="0" y="325"/>
                </a:cubicBezTo>
              </a:path>
            </a:pathLst>
          </a:custGeom>
          <a:noFill/>
          <a:ln w="1905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56" name="Shape 556"/>
          <p:cNvSpPr/>
          <p:nvPr/>
        </p:nvSpPr>
        <p:spPr>
          <a:xfrm>
            <a:off x="8211367" y="3590490"/>
            <a:ext cx="348943" cy="421648"/>
          </a:xfrm>
          <a:custGeom>
            <a:avLst/>
            <a:gdLst/>
            <a:ahLst/>
            <a:cxnLst/>
            <a:rect l="0" t="0" r="0" b="0"/>
            <a:pathLst>
              <a:path w="24987" h="27362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D9EAD3"/>
          </a:solidFill>
          <a:ln>
            <a:noFill/>
          </a:ln>
        </p:spPr>
      </p:sp>
      <p:sp>
        <p:nvSpPr>
          <p:cNvPr id="557" name="Shape 557"/>
          <p:cNvSpPr/>
          <p:nvPr/>
        </p:nvSpPr>
        <p:spPr>
          <a:xfrm>
            <a:off x="8220221" y="3416940"/>
            <a:ext cx="378772" cy="207742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>
            <a:noFill/>
          </a:ln>
        </p:spPr>
      </p:sp>
      <p:sp>
        <p:nvSpPr>
          <p:cNvPr id="558" name="Shape 558"/>
          <p:cNvSpPr txBox="1"/>
          <p:nvPr/>
        </p:nvSpPr>
        <p:spPr>
          <a:xfrm>
            <a:off x="184025" y="4316350"/>
            <a:ext cx="6598200" cy="67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1. </a:t>
            </a:r>
            <a:r>
              <a:rPr lang="en" sz="1000">
                <a:solidFill>
                  <a:schemeClr val="dk1"/>
                </a:solidFill>
              </a:rPr>
              <a:t>Binkofski, Buxbaum (2012) </a:t>
            </a:r>
            <a:r>
              <a:rPr lang="en" sz="1000" i="1">
                <a:solidFill>
                  <a:schemeClr val="dk1"/>
                </a:solidFill>
              </a:rPr>
              <a:t>Two action systems in the human brain.</a:t>
            </a:r>
            <a:r>
              <a:rPr lang="en" sz="1000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Talk Outline</a:t>
            </a:r>
          </a:p>
        </p:txBody>
      </p:sp>
      <p:sp>
        <p:nvSpPr>
          <p:cNvPr id="564" name="Shape 5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Stream Localization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Behavioral Correlates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Parieto-Premotor Circuits</a:t>
            </a:r>
          </a:p>
          <a:p>
            <a: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 b="1">
                <a:solidFill>
                  <a:schemeClr val="dk1"/>
                </a:solidFill>
              </a:rPr>
              <a:t>Stream Topology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Broader View Of Streams</a:t>
            </a:r>
          </a:p>
        </p:txBody>
      </p:sp>
      <p:pic>
        <p:nvPicPr>
          <p:cNvPr id="570" name="Shape 570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0" y="119784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Shape 571"/>
          <p:cNvSpPr/>
          <p:nvPr/>
        </p:nvSpPr>
        <p:spPr>
          <a:xfrm>
            <a:off x="2559650" y="2005975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72" name="Shape 572"/>
          <p:cNvSpPr/>
          <p:nvPr/>
        </p:nvSpPr>
        <p:spPr>
          <a:xfrm>
            <a:off x="1968800" y="1799775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73" name="Shape 573"/>
          <p:cNvSpPr/>
          <p:nvPr/>
        </p:nvSpPr>
        <p:spPr>
          <a:xfrm>
            <a:off x="1873650" y="2454050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74" name="Shape 574"/>
          <p:cNvSpPr txBox="1"/>
          <p:nvPr/>
        </p:nvSpPr>
        <p:spPr>
          <a:xfrm>
            <a:off x="2730275" y="21080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SPL</a:t>
            </a:r>
          </a:p>
        </p:txBody>
      </p:sp>
      <p:sp>
        <p:nvSpPr>
          <p:cNvPr id="575" name="Shape 575"/>
          <p:cNvSpPr txBox="1"/>
          <p:nvPr/>
        </p:nvSpPr>
        <p:spPr>
          <a:xfrm rot="-4792520">
            <a:off x="1830068" y="265120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576" name="Shape 576"/>
          <p:cNvSpPr txBox="1"/>
          <p:nvPr/>
        </p:nvSpPr>
        <p:spPr>
          <a:xfrm rot="-4792520">
            <a:off x="1927193" y="2108026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577" name="Shape 577"/>
          <p:cNvSpPr/>
          <p:nvPr/>
        </p:nvSpPr>
        <p:spPr>
          <a:xfrm>
            <a:off x="2307413" y="3218700"/>
            <a:ext cx="339959" cy="526268"/>
          </a:xfrm>
          <a:custGeom>
            <a:avLst/>
            <a:gdLst/>
            <a:ahLst/>
            <a:cxnLst/>
            <a:rect l="0" t="0" r="0" b="0"/>
            <a:pathLst>
              <a:path w="18446" h="28555" extrusionOk="0">
                <a:moveTo>
                  <a:pt x="1010" y="28176"/>
                </a:moveTo>
                <a:lnTo>
                  <a:pt x="0" y="23375"/>
                </a:lnTo>
                <a:lnTo>
                  <a:pt x="1137" y="20216"/>
                </a:lnTo>
                <a:lnTo>
                  <a:pt x="4295" y="17942"/>
                </a:lnTo>
                <a:lnTo>
                  <a:pt x="6191" y="12761"/>
                </a:lnTo>
                <a:lnTo>
                  <a:pt x="6443" y="10108"/>
                </a:lnTo>
                <a:lnTo>
                  <a:pt x="9097" y="4423"/>
                </a:lnTo>
                <a:lnTo>
                  <a:pt x="13266" y="632"/>
                </a:lnTo>
                <a:lnTo>
                  <a:pt x="15035" y="0"/>
                </a:lnTo>
                <a:lnTo>
                  <a:pt x="17562" y="6065"/>
                </a:lnTo>
                <a:lnTo>
                  <a:pt x="18446" y="14151"/>
                </a:lnTo>
                <a:lnTo>
                  <a:pt x="14909" y="19079"/>
                </a:lnTo>
                <a:lnTo>
                  <a:pt x="10107" y="22111"/>
                </a:lnTo>
                <a:lnTo>
                  <a:pt x="7959" y="24512"/>
                </a:lnTo>
                <a:lnTo>
                  <a:pt x="7075" y="27039"/>
                </a:lnTo>
                <a:lnTo>
                  <a:pt x="4674" y="28555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78" name="Shape 578"/>
          <p:cNvSpPr/>
          <p:nvPr/>
        </p:nvSpPr>
        <p:spPr>
          <a:xfrm>
            <a:off x="3658730" y="2141855"/>
            <a:ext cx="508225" cy="943523"/>
          </a:xfrm>
          <a:custGeom>
            <a:avLst/>
            <a:gdLst/>
            <a:ahLst/>
            <a:cxnLst/>
            <a:rect l="0" t="0" r="0" b="0"/>
            <a:pathLst>
              <a:path w="27576" h="51195" extrusionOk="0">
                <a:moveTo>
                  <a:pt x="11030" y="119"/>
                </a:moveTo>
                <a:lnTo>
                  <a:pt x="7793" y="0"/>
                </a:lnTo>
                <a:lnTo>
                  <a:pt x="2518" y="1558"/>
                </a:lnTo>
                <a:lnTo>
                  <a:pt x="3117" y="5994"/>
                </a:lnTo>
                <a:lnTo>
                  <a:pt x="4915" y="8512"/>
                </a:lnTo>
                <a:lnTo>
                  <a:pt x="5395" y="13668"/>
                </a:lnTo>
                <a:lnTo>
                  <a:pt x="4316" y="19423"/>
                </a:lnTo>
                <a:lnTo>
                  <a:pt x="3237" y="21581"/>
                </a:lnTo>
                <a:lnTo>
                  <a:pt x="0" y="25897"/>
                </a:lnTo>
                <a:lnTo>
                  <a:pt x="2518" y="31172"/>
                </a:lnTo>
                <a:lnTo>
                  <a:pt x="4436" y="33091"/>
                </a:lnTo>
                <a:lnTo>
                  <a:pt x="9232" y="34889"/>
                </a:lnTo>
                <a:lnTo>
                  <a:pt x="10790" y="36688"/>
                </a:lnTo>
                <a:lnTo>
                  <a:pt x="11989" y="39205"/>
                </a:lnTo>
                <a:lnTo>
                  <a:pt x="14028" y="41963"/>
                </a:lnTo>
                <a:lnTo>
                  <a:pt x="17265" y="51195"/>
                </a:lnTo>
                <a:lnTo>
                  <a:pt x="22180" y="47598"/>
                </a:lnTo>
                <a:lnTo>
                  <a:pt x="27576" y="41603"/>
                </a:lnTo>
                <a:lnTo>
                  <a:pt x="15586" y="29614"/>
                </a:lnTo>
                <a:lnTo>
                  <a:pt x="11390" y="30573"/>
                </a:lnTo>
                <a:lnTo>
                  <a:pt x="9831" y="27576"/>
                </a:lnTo>
                <a:lnTo>
                  <a:pt x="10670" y="22060"/>
                </a:lnTo>
                <a:lnTo>
                  <a:pt x="14387" y="18703"/>
                </a:lnTo>
                <a:lnTo>
                  <a:pt x="12229" y="10550"/>
                </a:lnTo>
                <a:lnTo>
                  <a:pt x="13788" y="8392"/>
                </a:lnTo>
                <a:close/>
              </a:path>
            </a:pathLst>
          </a:custGeom>
          <a:solidFill>
            <a:srgbClr val="38761D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79" name="Shape 579"/>
          <p:cNvSpPr/>
          <p:nvPr/>
        </p:nvSpPr>
        <p:spPr>
          <a:xfrm>
            <a:off x="1878200" y="3599750"/>
            <a:ext cx="722975" cy="263550"/>
          </a:xfrm>
          <a:custGeom>
            <a:avLst/>
            <a:gdLst/>
            <a:ahLst/>
            <a:cxnLst/>
            <a:rect l="0" t="0" r="0" b="0"/>
            <a:pathLst>
              <a:path w="28919" h="10542" extrusionOk="0">
                <a:moveTo>
                  <a:pt x="26925" y="373"/>
                </a:moveTo>
                <a:cubicBezTo>
                  <a:pt x="26925" y="2067"/>
                  <a:pt x="31412" y="10604"/>
                  <a:pt x="26925" y="10542"/>
                </a:cubicBezTo>
                <a:cubicBezTo>
                  <a:pt x="22437" y="10479"/>
                  <a:pt x="4487" y="1757"/>
                  <a:pt x="0" y="0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80" name="Shape 580"/>
          <p:cNvSpPr txBox="1"/>
          <p:nvPr/>
        </p:nvSpPr>
        <p:spPr>
          <a:xfrm>
            <a:off x="4389900" y="1314125"/>
            <a:ext cx="4754100" cy="16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We’ve examined parietial → premotor circuits.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81" name="Shape 581"/>
          <p:cNvSpPr/>
          <p:nvPr/>
        </p:nvSpPr>
        <p:spPr>
          <a:xfrm>
            <a:off x="2542250" y="2269862"/>
            <a:ext cx="624675" cy="687500"/>
          </a:xfrm>
          <a:custGeom>
            <a:avLst/>
            <a:gdLst/>
            <a:ahLst/>
            <a:cxnLst/>
            <a:rect l="0" t="0" r="0" b="0"/>
            <a:pathLst>
              <a:path w="24987" h="27500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595" y="27500"/>
                </a:lnTo>
                <a:lnTo>
                  <a:pt x="12410" y="2750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82" name="Shape 582"/>
          <p:cNvSpPr txBox="1"/>
          <p:nvPr/>
        </p:nvSpPr>
        <p:spPr>
          <a:xfrm>
            <a:off x="2647381" y="2392100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IPL</a:t>
            </a:r>
          </a:p>
        </p:txBody>
      </p:sp>
      <p:sp>
        <p:nvSpPr>
          <p:cNvPr id="583" name="Shape 583"/>
          <p:cNvSpPr/>
          <p:nvPr/>
        </p:nvSpPr>
        <p:spPr>
          <a:xfrm>
            <a:off x="2155175" y="2695925"/>
            <a:ext cx="725350" cy="776950"/>
          </a:xfrm>
          <a:custGeom>
            <a:avLst/>
            <a:gdLst/>
            <a:ahLst/>
            <a:cxnLst/>
            <a:rect l="0" t="0" r="0" b="0"/>
            <a:pathLst>
              <a:path w="29014" h="31078" extrusionOk="0">
                <a:moveTo>
                  <a:pt x="20022" y="31078"/>
                </a:moveTo>
                <a:cubicBezTo>
                  <a:pt x="21384" y="29928"/>
                  <a:pt x="27274" y="28300"/>
                  <a:pt x="28194" y="24178"/>
                </a:cubicBezTo>
                <a:cubicBezTo>
                  <a:pt x="29113" y="20055"/>
                  <a:pt x="30236" y="10373"/>
                  <a:pt x="25537" y="6344"/>
                </a:cubicBezTo>
                <a:cubicBezTo>
                  <a:pt x="20838" y="2314"/>
                  <a:pt x="4256" y="1057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84" name="Shape 584"/>
          <p:cNvSpPr/>
          <p:nvPr/>
        </p:nvSpPr>
        <p:spPr>
          <a:xfrm>
            <a:off x="7140125" y="239400"/>
            <a:ext cx="14205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585" name="Shape 585"/>
          <p:cNvSpPr/>
          <p:nvPr/>
        </p:nvSpPr>
        <p:spPr>
          <a:xfrm>
            <a:off x="7140125" y="472942"/>
            <a:ext cx="14205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Lateral 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586" name="Shape 586"/>
          <p:cNvSpPr/>
          <p:nvPr/>
        </p:nvSpPr>
        <p:spPr>
          <a:xfrm>
            <a:off x="7140125" y="707774"/>
            <a:ext cx="14205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Stream</a:t>
            </a:r>
          </a:p>
        </p:txBody>
      </p:sp>
      <p:sp>
        <p:nvSpPr>
          <p:cNvPr id="587" name="Shape 587"/>
          <p:cNvSpPr txBox="1"/>
          <p:nvPr/>
        </p:nvSpPr>
        <p:spPr>
          <a:xfrm>
            <a:off x="4389900" y="2005975"/>
            <a:ext cx="4754100" cy="63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But what circuits operate earlier (extrastriate)?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88" name="Shape 588"/>
          <p:cNvSpPr txBox="1"/>
          <p:nvPr/>
        </p:nvSpPr>
        <p:spPr>
          <a:xfrm>
            <a:off x="4389900" y="2640400"/>
            <a:ext cx="3000000" cy="42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And later (prefrontal)?</a:t>
            </a:r>
          </a:p>
        </p:txBody>
      </p:sp>
      <p:sp>
        <p:nvSpPr>
          <p:cNvPr id="589" name="Shape 589"/>
          <p:cNvSpPr/>
          <p:nvPr/>
        </p:nvSpPr>
        <p:spPr>
          <a:xfrm>
            <a:off x="2947112" y="2443600"/>
            <a:ext cx="696200" cy="907575"/>
          </a:xfrm>
          <a:custGeom>
            <a:avLst/>
            <a:gdLst/>
            <a:ahLst/>
            <a:cxnLst/>
            <a:rect l="0" t="0" r="0" b="0"/>
            <a:pathLst>
              <a:path w="27848" h="36303" extrusionOk="0">
                <a:moveTo>
                  <a:pt x="7121" y="0"/>
                </a:moveTo>
                <a:lnTo>
                  <a:pt x="12462" y="5722"/>
                </a:lnTo>
                <a:lnTo>
                  <a:pt x="20091" y="3942"/>
                </a:lnTo>
                <a:lnTo>
                  <a:pt x="21299" y="12843"/>
                </a:lnTo>
                <a:lnTo>
                  <a:pt x="25813" y="16721"/>
                </a:lnTo>
                <a:lnTo>
                  <a:pt x="27848" y="20472"/>
                </a:lnTo>
                <a:lnTo>
                  <a:pt x="2162" y="36303"/>
                </a:lnTo>
                <a:lnTo>
                  <a:pt x="0" y="2009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0" name="Shape 590"/>
          <p:cNvSpPr/>
          <p:nvPr/>
        </p:nvSpPr>
        <p:spPr>
          <a:xfrm>
            <a:off x="3010712" y="2957000"/>
            <a:ext cx="1017250" cy="724775"/>
          </a:xfrm>
          <a:custGeom>
            <a:avLst/>
            <a:gdLst/>
            <a:ahLst/>
            <a:cxnLst/>
            <a:rect l="0" t="0" r="0" b="0"/>
            <a:pathLst>
              <a:path w="40690" h="28991" extrusionOk="0">
                <a:moveTo>
                  <a:pt x="0" y="16021"/>
                </a:moveTo>
                <a:lnTo>
                  <a:pt x="25177" y="0"/>
                </a:lnTo>
                <a:lnTo>
                  <a:pt x="40690" y="16530"/>
                </a:lnTo>
                <a:lnTo>
                  <a:pt x="35349" y="19327"/>
                </a:lnTo>
                <a:lnTo>
                  <a:pt x="33823" y="26194"/>
                </a:lnTo>
                <a:lnTo>
                  <a:pt x="9918" y="28991"/>
                </a:lnTo>
                <a:close/>
              </a:path>
            </a:pathLst>
          </a:cu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1" name="Shape 591"/>
          <p:cNvSpPr/>
          <p:nvPr/>
        </p:nvSpPr>
        <p:spPr>
          <a:xfrm>
            <a:off x="3135537" y="2048850"/>
            <a:ext cx="393625" cy="533600"/>
          </a:xfrm>
          <a:custGeom>
            <a:avLst/>
            <a:gdLst/>
            <a:ahLst/>
            <a:cxnLst/>
            <a:rect l="0" t="0" r="0" b="0"/>
            <a:pathLst>
              <a:path w="15745" h="21344" extrusionOk="0">
                <a:moveTo>
                  <a:pt x="4199" y="0"/>
                </a:moveTo>
                <a:lnTo>
                  <a:pt x="0" y="15746"/>
                </a:lnTo>
                <a:lnTo>
                  <a:pt x="5248" y="21344"/>
                </a:lnTo>
                <a:lnTo>
                  <a:pt x="12946" y="19945"/>
                </a:lnTo>
                <a:lnTo>
                  <a:pt x="15745" y="9098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2" name="Shape 592"/>
          <p:cNvSpPr/>
          <p:nvPr/>
        </p:nvSpPr>
        <p:spPr>
          <a:xfrm>
            <a:off x="2753862" y="3363350"/>
            <a:ext cx="699800" cy="822250"/>
          </a:xfrm>
          <a:custGeom>
            <a:avLst/>
            <a:gdLst/>
            <a:ahLst/>
            <a:cxnLst/>
            <a:rect l="0" t="0" r="0" b="0"/>
            <a:pathLst>
              <a:path w="27992" h="32890" extrusionOk="0">
                <a:moveTo>
                  <a:pt x="10147" y="0"/>
                </a:moveTo>
                <a:lnTo>
                  <a:pt x="10847" y="9797"/>
                </a:lnTo>
                <a:lnTo>
                  <a:pt x="7698" y="13296"/>
                </a:lnTo>
                <a:lnTo>
                  <a:pt x="3849" y="12596"/>
                </a:lnTo>
                <a:lnTo>
                  <a:pt x="0" y="22743"/>
                </a:lnTo>
                <a:lnTo>
                  <a:pt x="15046" y="32890"/>
                </a:lnTo>
                <a:lnTo>
                  <a:pt x="16795" y="29741"/>
                </a:lnTo>
                <a:lnTo>
                  <a:pt x="20644" y="19244"/>
                </a:lnTo>
                <a:lnTo>
                  <a:pt x="27992" y="11896"/>
                </a:lnTo>
                <a:lnTo>
                  <a:pt x="19595" y="12596"/>
                </a:lnTo>
                <a:close/>
              </a:path>
            </a:pathLst>
          </a:cu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3" name="Shape 593"/>
          <p:cNvSpPr/>
          <p:nvPr/>
        </p:nvSpPr>
        <p:spPr>
          <a:xfrm>
            <a:off x="935625" y="1980525"/>
            <a:ext cx="1118975" cy="794725"/>
          </a:xfrm>
          <a:custGeom>
            <a:avLst/>
            <a:gdLst/>
            <a:ahLst/>
            <a:cxnLst/>
            <a:rect l="0" t="0" r="0" b="0"/>
            <a:pathLst>
              <a:path w="44759" h="31789" extrusionOk="0">
                <a:moveTo>
                  <a:pt x="44759" y="0"/>
                </a:moveTo>
                <a:lnTo>
                  <a:pt x="14495" y="7884"/>
                </a:lnTo>
                <a:lnTo>
                  <a:pt x="254" y="15005"/>
                </a:lnTo>
                <a:lnTo>
                  <a:pt x="0" y="31789"/>
                </a:lnTo>
                <a:lnTo>
                  <a:pt x="41707" y="18565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4" name="Shape 594"/>
          <p:cNvSpPr/>
          <p:nvPr/>
        </p:nvSpPr>
        <p:spPr>
          <a:xfrm>
            <a:off x="954675" y="2444650"/>
            <a:ext cx="1125350" cy="1392375"/>
          </a:xfrm>
          <a:custGeom>
            <a:avLst/>
            <a:gdLst/>
            <a:ahLst/>
            <a:cxnLst/>
            <a:rect l="0" t="0" r="0" b="0"/>
            <a:pathLst>
              <a:path w="45014" h="55695" extrusionOk="0">
                <a:moveTo>
                  <a:pt x="0" y="13224"/>
                </a:moveTo>
                <a:lnTo>
                  <a:pt x="11190" y="33570"/>
                </a:lnTo>
                <a:lnTo>
                  <a:pt x="25432" y="27212"/>
                </a:lnTo>
                <a:lnTo>
                  <a:pt x="25686" y="31026"/>
                </a:lnTo>
                <a:lnTo>
                  <a:pt x="15514" y="35350"/>
                </a:lnTo>
                <a:lnTo>
                  <a:pt x="14242" y="38402"/>
                </a:lnTo>
                <a:lnTo>
                  <a:pt x="17294" y="42725"/>
                </a:lnTo>
                <a:lnTo>
                  <a:pt x="28229" y="55695"/>
                </a:lnTo>
                <a:lnTo>
                  <a:pt x="45014" y="24923"/>
                </a:lnTo>
                <a:lnTo>
                  <a:pt x="37130" y="21617"/>
                </a:lnTo>
                <a:lnTo>
                  <a:pt x="41199" y="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95" name="Shape 595"/>
          <p:cNvSpPr/>
          <p:nvPr/>
        </p:nvSpPr>
        <p:spPr>
          <a:xfrm>
            <a:off x="1845875" y="2846400"/>
            <a:ext cx="2017425" cy="1240475"/>
          </a:xfrm>
          <a:custGeom>
            <a:avLst/>
            <a:gdLst/>
            <a:ahLst/>
            <a:cxnLst/>
            <a:rect l="0" t="0" r="0" b="0"/>
            <a:pathLst>
              <a:path w="80697" h="49619" extrusionOk="0">
                <a:moveTo>
                  <a:pt x="80697" y="0"/>
                </a:moveTo>
                <a:cubicBezTo>
                  <a:pt x="79032" y="1725"/>
                  <a:pt x="77871" y="2157"/>
                  <a:pt x="70710" y="10351"/>
                </a:cubicBezTo>
                <a:cubicBezTo>
                  <a:pt x="63548" y="18544"/>
                  <a:pt x="49511" y="45615"/>
                  <a:pt x="37726" y="49162"/>
                </a:cubicBezTo>
                <a:cubicBezTo>
                  <a:pt x="25941" y="52708"/>
                  <a:pt x="6287" y="34551"/>
                  <a:pt x="0" y="3162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96" name="Shape 596"/>
          <p:cNvSpPr/>
          <p:nvPr/>
        </p:nvSpPr>
        <p:spPr>
          <a:xfrm>
            <a:off x="2218825" y="2105675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597" name="Shape 597"/>
          <p:cNvSpPr/>
          <p:nvPr/>
        </p:nvSpPr>
        <p:spPr>
          <a:xfrm>
            <a:off x="2163100" y="2640400"/>
            <a:ext cx="1526775" cy="138625"/>
          </a:xfrm>
          <a:custGeom>
            <a:avLst/>
            <a:gdLst/>
            <a:ahLst/>
            <a:cxnLst/>
            <a:rect l="0" t="0" r="0" b="0"/>
            <a:pathLst>
              <a:path w="61071" h="5545" extrusionOk="0">
                <a:moveTo>
                  <a:pt x="61071" y="1110"/>
                </a:moveTo>
                <a:cubicBezTo>
                  <a:pt x="58416" y="1849"/>
                  <a:pt x="51695" y="5617"/>
                  <a:pt x="45146" y="5544"/>
                </a:cubicBezTo>
                <a:cubicBezTo>
                  <a:pt x="38596" y="5470"/>
                  <a:pt x="29296" y="1592"/>
                  <a:pt x="21772" y="668"/>
                </a:cubicBezTo>
                <a:cubicBezTo>
                  <a:pt x="14247" y="-256"/>
                  <a:pt x="3628" y="111"/>
                  <a:pt x="0" y="0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Shape 6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Three Stages</a:t>
            </a:r>
          </a:p>
        </p:txBody>
      </p:sp>
      <p:sp>
        <p:nvSpPr>
          <p:cNvPr id="603" name="Shape 603"/>
          <p:cNvSpPr/>
          <p:nvPr/>
        </p:nvSpPr>
        <p:spPr>
          <a:xfrm>
            <a:off x="7654957" y="3478030"/>
            <a:ext cx="688200" cy="257100"/>
          </a:xfrm>
          <a:prstGeom prst="ellipse">
            <a:avLst/>
          </a:prstGeom>
          <a:solidFill>
            <a:srgbClr val="6FA8D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V1</a:t>
            </a:r>
          </a:p>
        </p:txBody>
      </p:sp>
      <p:cxnSp>
        <p:nvCxnSpPr>
          <p:cNvPr id="604" name="Shape 604"/>
          <p:cNvCxnSpPr>
            <a:stCxn id="603" idx="1"/>
            <a:endCxn id="605" idx="5"/>
          </p:cNvCxnSpPr>
          <p:nvPr/>
        </p:nvCxnSpPr>
        <p:spPr>
          <a:xfrm rot="10800000">
            <a:off x="6154042" y="2579382"/>
            <a:ext cx="1601700" cy="93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06" name="Shape 606"/>
          <p:cNvCxnSpPr>
            <a:stCxn id="603" idx="3"/>
            <a:endCxn id="607" idx="7"/>
          </p:cNvCxnSpPr>
          <p:nvPr/>
        </p:nvCxnSpPr>
        <p:spPr>
          <a:xfrm flipH="1">
            <a:off x="6151642" y="3697479"/>
            <a:ext cx="1604100" cy="93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08" name="Shape 608"/>
          <p:cNvSpPr/>
          <p:nvPr/>
        </p:nvSpPr>
        <p:spPr>
          <a:xfrm>
            <a:off x="1257875" y="3471849"/>
            <a:ext cx="911099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VLPFC</a:t>
            </a:r>
          </a:p>
        </p:txBody>
      </p:sp>
      <p:sp>
        <p:nvSpPr>
          <p:cNvPr id="609" name="Shape 609"/>
          <p:cNvSpPr/>
          <p:nvPr/>
        </p:nvSpPr>
        <p:spPr>
          <a:xfrm>
            <a:off x="1264461" y="2359975"/>
            <a:ext cx="9111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DLPFC</a:t>
            </a:r>
          </a:p>
        </p:txBody>
      </p:sp>
      <p:cxnSp>
        <p:nvCxnSpPr>
          <p:cNvPr id="610" name="Shape 610"/>
          <p:cNvCxnSpPr>
            <a:stCxn id="611" idx="2"/>
            <a:endCxn id="609" idx="6"/>
          </p:cNvCxnSpPr>
          <p:nvPr/>
        </p:nvCxnSpPr>
        <p:spPr>
          <a:xfrm rot="10800000">
            <a:off x="2175453" y="2488529"/>
            <a:ext cx="10182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11" name="Shape 611"/>
          <p:cNvSpPr/>
          <p:nvPr/>
        </p:nvSpPr>
        <p:spPr>
          <a:xfrm>
            <a:off x="3193653" y="2359979"/>
            <a:ext cx="9177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PMd</a:t>
            </a:r>
          </a:p>
        </p:txBody>
      </p:sp>
      <p:sp>
        <p:nvSpPr>
          <p:cNvPr id="612" name="Shape 612"/>
          <p:cNvSpPr/>
          <p:nvPr/>
        </p:nvSpPr>
        <p:spPr>
          <a:xfrm>
            <a:off x="3265393" y="3478030"/>
            <a:ext cx="7962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PMv</a:t>
            </a:r>
          </a:p>
        </p:txBody>
      </p:sp>
      <p:sp>
        <p:nvSpPr>
          <p:cNvPr id="613" name="Shape 613"/>
          <p:cNvSpPr/>
          <p:nvPr/>
        </p:nvSpPr>
        <p:spPr>
          <a:xfrm>
            <a:off x="7854989" y="537067"/>
            <a:ext cx="1119300" cy="240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Perception Area</a:t>
            </a:r>
          </a:p>
        </p:txBody>
      </p:sp>
      <p:sp>
        <p:nvSpPr>
          <p:cNvPr id="614" name="Shape 614"/>
          <p:cNvSpPr/>
          <p:nvPr/>
        </p:nvSpPr>
        <p:spPr>
          <a:xfrm>
            <a:off x="7854989" y="777420"/>
            <a:ext cx="1119300" cy="2403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Action Area</a:t>
            </a:r>
          </a:p>
        </p:txBody>
      </p:sp>
      <p:sp>
        <p:nvSpPr>
          <p:cNvPr id="615" name="Shape 615"/>
          <p:cNvSpPr/>
          <p:nvPr/>
        </p:nvSpPr>
        <p:spPr>
          <a:xfrm>
            <a:off x="7855001" y="261012"/>
            <a:ext cx="1119300" cy="20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Color Key</a:t>
            </a:r>
          </a:p>
        </p:txBody>
      </p:sp>
      <p:sp>
        <p:nvSpPr>
          <p:cNvPr id="607" name="Shape 607"/>
          <p:cNvSpPr/>
          <p:nvPr/>
        </p:nvSpPr>
        <p:spPr>
          <a:xfrm>
            <a:off x="5564289" y="4596052"/>
            <a:ext cx="688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TEO</a:t>
            </a:r>
          </a:p>
        </p:txBody>
      </p:sp>
      <p:sp>
        <p:nvSpPr>
          <p:cNvPr id="605" name="Shape 605"/>
          <p:cNvSpPr/>
          <p:nvPr/>
        </p:nvSpPr>
        <p:spPr>
          <a:xfrm>
            <a:off x="5566495" y="2359931"/>
            <a:ext cx="688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SPL</a:t>
            </a:r>
          </a:p>
        </p:txBody>
      </p:sp>
      <p:cxnSp>
        <p:nvCxnSpPr>
          <p:cNvPr id="616" name="Shape 616"/>
          <p:cNvCxnSpPr>
            <a:stCxn id="603" idx="2"/>
            <a:endCxn id="617" idx="6"/>
          </p:cNvCxnSpPr>
          <p:nvPr/>
        </p:nvCxnSpPr>
        <p:spPr>
          <a:xfrm rot="10800000">
            <a:off x="6252457" y="3606580"/>
            <a:ext cx="1402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18" name="Shape 618"/>
          <p:cNvCxnSpPr>
            <a:stCxn id="608" idx="6"/>
            <a:endCxn id="612" idx="2"/>
          </p:cNvCxnSpPr>
          <p:nvPr/>
        </p:nvCxnSpPr>
        <p:spPr>
          <a:xfrm>
            <a:off x="2168975" y="3600399"/>
            <a:ext cx="1096500" cy="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7" name="Shape 617"/>
          <p:cNvSpPr/>
          <p:nvPr/>
        </p:nvSpPr>
        <p:spPr>
          <a:xfrm>
            <a:off x="5564300" y="3477992"/>
            <a:ext cx="688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IPL</a:t>
            </a:r>
          </a:p>
        </p:txBody>
      </p:sp>
      <p:cxnSp>
        <p:nvCxnSpPr>
          <p:cNvPr id="619" name="Shape 619"/>
          <p:cNvCxnSpPr>
            <a:stCxn id="617" idx="2"/>
            <a:endCxn id="612" idx="6"/>
          </p:cNvCxnSpPr>
          <p:nvPr/>
        </p:nvCxnSpPr>
        <p:spPr>
          <a:xfrm rot="10800000">
            <a:off x="4061600" y="3606542"/>
            <a:ext cx="150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20" name="Shape 620"/>
          <p:cNvCxnSpPr>
            <a:stCxn id="611" idx="6"/>
            <a:endCxn id="605" idx="2"/>
          </p:cNvCxnSpPr>
          <p:nvPr/>
        </p:nvCxnSpPr>
        <p:spPr>
          <a:xfrm>
            <a:off x="4111353" y="2488529"/>
            <a:ext cx="1455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21" name="Shape 621"/>
          <p:cNvSpPr txBox="1"/>
          <p:nvPr/>
        </p:nvSpPr>
        <p:spPr>
          <a:xfrm rot="-2265">
            <a:off x="4380551" y="3421687"/>
            <a:ext cx="910500" cy="3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Stable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Affordances</a:t>
            </a:r>
          </a:p>
        </p:txBody>
      </p:sp>
      <p:sp>
        <p:nvSpPr>
          <p:cNvPr id="622" name="Shape 622"/>
          <p:cNvSpPr txBox="1"/>
          <p:nvPr/>
        </p:nvSpPr>
        <p:spPr>
          <a:xfrm rot="-2265">
            <a:off x="4437061" y="2311612"/>
            <a:ext cx="910500" cy="3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Variable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Affordances</a:t>
            </a:r>
          </a:p>
        </p:txBody>
      </p:sp>
      <p:cxnSp>
        <p:nvCxnSpPr>
          <p:cNvPr id="623" name="Shape 623"/>
          <p:cNvCxnSpPr>
            <a:stCxn id="611" idx="5"/>
            <a:endCxn id="624" idx="3"/>
          </p:cNvCxnSpPr>
          <p:nvPr/>
        </p:nvCxnSpPr>
        <p:spPr>
          <a:xfrm rot="-5400000" flipH="1">
            <a:off x="3953409" y="2602978"/>
            <a:ext cx="427800" cy="380700"/>
          </a:xfrm>
          <a:prstGeom prst="curved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25" name="Shape 625"/>
          <p:cNvCxnSpPr>
            <a:stCxn id="612" idx="7"/>
            <a:endCxn id="624" idx="3"/>
          </p:cNvCxnSpPr>
          <p:nvPr/>
        </p:nvCxnSpPr>
        <p:spPr>
          <a:xfrm rot="-5400000">
            <a:off x="3897292" y="3055182"/>
            <a:ext cx="508200" cy="412800"/>
          </a:xfrm>
          <a:prstGeom prst="curved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26" name="Shape 626"/>
          <p:cNvCxnSpPr>
            <a:stCxn id="608" idx="2"/>
            <a:endCxn id="609" idx="2"/>
          </p:cNvCxnSpPr>
          <p:nvPr/>
        </p:nvCxnSpPr>
        <p:spPr>
          <a:xfrm rot="10800000" flipH="1">
            <a:off x="1257875" y="2488599"/>
            <a:ext cx="6600" cy="1111800"/>
          </a:xfrm>
          <a:prstGeom prst="curvedConnector3">
            <a:avLst>
              <a:gd name="adj1" fmla="val -360795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27" name="Shape 627"/>
          <p:cNvSpPr/>
          <p:nvPr/>
        </p:nvSpPr>
        <p:spPr>
          <a:xfrm rot="-5400000">
            <a:off x="1773974" y="787575"/>
            <a:ext cx="175500" cy="2057700"/>
          </a:xfrm>
          <a:prstGeom prst="rightBrace">
            <a:avLst>
              <a:gd name="adj1" fmla="val 0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28" name="Shape 628"/>
          <p:cNvSpPr/>
          <p:nvPr/>
        </p:nvSpPr>
        <p:spPr>
          <a:xfrm rot="-5400000">
            <a:off x="4622324" y="162225"/>
            <a:ext cx="175500" cy="33084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29" name="Shape 629"/>
          <p:cNvSpPr/>
          <p:nvPr/>
        </p:nvSpPr>
        <p:spPr>
          <a:xfrm rot="-5400000">
            <a:off x="6959975" y="1260075"/>
            <a:ext cx="175500" cy="11127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0" name="Shape 630"/>
          <p:cNvSpPr/>
          <p:nvPr/>
        </p:nvSpPr>
        <p:spPr>
          <a:xfrm>
            <a:off x="3254406" y="4596071"/>
            <a:ext cx="796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TE</a:t>
            </a:r>
          </a:p>
        </p:txBody>
      </p:sp>
      <p:cxnSp>
        <p:nvCxnSpPr>
          <p:cNvPr id="631" name="Shape 631"/>
          <p:cNvCxnSpPr>
            <a:stCxn id="607" idx="2"/>
            <a:endCxn id="630" idx="6"/>
          </p:cNvCxnSpPr>
          <p:nvPr/>
        </p:nvCxnSpPr>
        <p:spPr>
          <a:xfrm rot="10800000">
            <a:off x="4050489" y="4724602"/>
            <a:ext cx="1513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632" name="Shape 632"/>
          <p:cNvCxnSpPr>
            <a:stCxn id="630" idx="1"/>
            <a:endCxn id="608" idx="5"/>
          </p:cNvCxnSpPr>
          <p:nvPr/>
        </p:nvCxnSpPr>
        <p:spPr>
          <a:xfrm rot="10800000">
            <a:off x="2035407" y="3691423"/>
            <a:ext cx="1335600" cy="9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33" name="Shape 633"/>
          <p:cNvSpPr txBox="1"/>
          <p:nvPr/>
        </p:nvSpPr>
        <p:spPr>
          <a:xfrm>
            <a:off x="1202913" y="1371575"/>
            <a:ext cx="1317600" cy="46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Three</a:t>
            </a:r>
          </a:p>
        </p:txBody>
      </p:sp>
      <p:sp>
        <p:nvSpPr>
          <p:cNvPr id="634" name="Shape 634"/>
          <p:cNvSpPr txBox="1"/>
          <p:nvPr/>
        </p:nvSpPr>
        <p:spPr>
          <a:xfrm>
            <a:off x="4131318" y="1371574"/>
            <a:ext cx="1119300" cy="46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Two</a:t>
            </a:r>
          </a:p>
          <a:p>
            <a:pPr lvl="0" algn="ctr" rtl="0">
              <a:spcBef>
                <a:spcPts val="0"/>
              </a:spcBef>
              <a:buNone/>
            </a:pPr>
            <a:endParaRPr b="1"/>
          </a:p>
        </p:txBody>
      </p:sp>
      <p:sp>
        <p:nvSpPr>
          <p:cNvPr id="635" name="Shape 635"/>
          <p:cNvSpPr txBox="1"/>
          <p:nvPr/>
        </p:nvSpPr>
        <p:spPr>
          <a:xfrm>
            <a:off x="6454006" y="1371574"/>
            <a:ext cx="1119300" cy="46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One</a:t>
            </a:r>
          </a:p>
        </p:txBody>
      </p:sp>
      <p:sp>
        <p:nvSpPr>
          <p:cNvPr id="636" name="Shape 636"/>
          <p:cNvSpPr/>
          <p:nvPr/>
        </p:nvSpPr>
        <p:spPr>
          <a:xfrm>
            <a:off x="4838949" y="2878800"/>
            <a:ext cx="481200" cy="257100"/>
          </a:xfrm>
          <a:prstGeom prst="flowChartDelay">
            <a:avLst/>
          </a:prstGeom>
          <a:solidFill>
            <a:srgbClr val="6FA8D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S1</a:t>
            </a:r>
          </a:p>
        </p:txBody>
      </p:sp>
      <p:sp>
        <p:nvSpPr>
          <p:cNvPr id="624" name="Shape 624"/>
          <p:cNvSpPr/>
          <p:nvPr/>
        </p:nvSpPr>
        <p:spPr>
          <a:xfrm flipH="1">
            <a:off x="4357749" y="2878800"/>
            <a:ext cx="481200" cy="257100"/>
          </a:xfrm>
          <a:prstGeom prst="flowChartDelay">
            <a:avLst/>
          </a:prstGeom>
          <a:solidFill>
            <a:srgbClr val="E0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M1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Shape 6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Searching for “What” vs “Where”</a:t>
            </a:r>
          </a:p>
        </p:txBody>
      </p:sp>
      <p:sp>
        <p:nvSpPr>
          <p:cNvPr id="642" name="Shape 6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25000" cy="2701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can abbreviate stream-stage pairs: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“Dorsal Stream, Stage 2” → DS2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Extrapersonal space isn’t encoded by DS2 or LS2.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So let’s turn to LS1 and VS1.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43" name="Shape 643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4670725" y="135489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Shape 644"/>
          <p:cNvSpPr/>
          <p:nvPr/>
        </p:nvSpPr>
        <p:spPr>
          <a:xfrm>
            <a:off x="8268375" y="3442775"/>
            <a:ext cx="413250" cy="317900"/>
          </a:xfrm>
          <a:custGeom>
            <a:avLst/>
            <a:gdLst/>
            <a:ahLst/>
            <a:cxnLst/>
            <a:rect l="0" t="0" r="0" b="0"/>
            <a:pathLst>
              <a:path w="16530" h="12716" extrusionOk="0">
                <a:moveTo>
                  <a:pt x="4196" y="0"/>
                </a:moveTo>
                <a:lnTo>
                  <a:pt x="0" y="2162"/>
                </a:lnTo>
                <a:lnTo>
                  <a:pt x="508" y="5341"/>
                </a:lnTo>
                <a:lnTo>
                  <a:pt x="3815" y="6867"/>
                </a:lnTo>
                <a:lnTo>
                  <a:pt x="3560" y="10300"/>
                </a:lnTo>
                <a:lnTo>
                  <a:pt x="10045" y="12716"/>
                </a:lnTo>
                <a:lnTo>
                  <a:pt x="11571" y="6613"/>
                </a:lnTo>
                <a:lnTo>
                  <a:pt x="16530" y="3434"/>
                </a:lnTo>
                <a:lnTo>
                  <a:pt x="15640" y="1781"/>
                </a:lnTo>
                <a:lnTo>
                  <a:pt x="12207" y="3688"/>
                </a:lnTo>
                <a:lnTo>
                  <a:pt x="8265" y="382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5" name="Shape 645"/>
          <p:cNvSpPr/>
          <p:nvPr/>
        </p:nvSpPr>
        <p:spPr>
          <a:xfrm>
            <a:off x="7918700" y="3445975"/>
            <a:ext cx="139850" cy="222525"/>
          </a:xfrm>
          <a:custGeom>
            <a:avLst/>
            <a:gdLst/>
            <a:ahLst/>
            <a:cxnLst/>
            <a:rect l="0" t="0" r="0" b="0"/>
            <a:pathLst>
              <a:path w="5594" h="8901" extrusionOk="0">
                <a:moveTo>
                  <a:pt x="3941" y="0"/>
                </a:moveTo>
                <a:lnTo>
                  <a:pt x="0" y="508"/>
                </a:lnTo>
                <a:lnTo>
                  <a:pt x="1271" y="8901"/>
                </a:lnTo>
                <a:lnTo>
                  <a:pt x="5594" y="7883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A64D79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6" name="Shape 646"/>
          <p:cNvSpPr/>
          <p:nvPr/>
        </p:nvSpPr>
        <p:spPr>
          <a:xfrm>
            <a:off x="8014050" y="3426900"/>
            <a:ext cx="155775" cy="216150"/>
          </a:xfrm>
          <a:custGeom>
            <a:avLst/>
            <a:gdLst/>
            <a:ahLst/>
            <a:cxnLst/>
            <a:rect l="0" t="0" r="0" b="0"/>
            <a:pathLst>
              <a:path w="6231" h="8646" extrusionOk="0">
                <a:moveTo>
                  <a:pt x="3179" y="0"/>
                </a:moveTo>
                <a:lnTo>
                  <a:pt x="0" y="763"/>
                </a:lnTo>
                <a:lnTo>
                  <a:pt x="1653" y="8646"/>
                </a:lnTo>
                <a:lnTo>
                  <a:pt x="6231" y="7629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FF99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7" name="Shape 647"/>
          <p:cNvSpPr/>
          <p:nvPr/>
        </p:nvSpPr>
        <p:spPr>
          <a:xfrm>
            <a:off x="7947300" y="3630350"/>
            <a:ext cx="286100" cy="184375"/>
          </a:xfrm>
          <a:custGeom>
            <a:avLst/>
            <a:gdLst/>
            <a:ahLst/>
            <a:cxnLst/>
            <a:rect l="0" t="0" r="0" b="0"/>
            <a:pathLst>
              <a:path w="11444" h="7375" extrusionOk="0">
                <a:moveTo>
                  <a:pt x="0" y="2034"/>
                </a:moveTo>
                <a:lnTo>
                  <a:pt x="763" y="7375"/>
                </a:lnTo>
                <a:lnTo>
                  <a:pt x="11444" y="5849"/>
                </a:lnTo>
                <a:lnTo>
                  <a:pt x="9155" y="0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8" name="Shape 648"/>
          <p:cNvSpPr/>
          <p:nvPr/>
        </p:nvSpPr>
        <p:spPr>
          <a:xfrm>
            <a:off x="7740675" y="2861050"/>
            <a:ext cx="165300" cy="527700"/>
          </a:xfrm>
          <a:custGeom>
            <a:avLst/>
            <a:gdLst/>
            <a:ahLst/>
            <a:cxnLst/>
            <a:rect l="0" t="0" r="0" b="0"/>
            <a:pathLst>
              <a:path w="6612" h="21108" extrusionOk="0">
                <a:moveTo>
                  <a:pt x="3306" y="0"/>
                </a:moveTo>
                <a:lnTo>
                  <a:pt x="254" y="5595"/>
                </a:lnTo>
                <a:lnTo>
                  <a:pt x="0" y="10935"/>
                </a:lnTo>
                <a:lnTo>
                  <a:pt x="2416" y="11698"/>
                </a:lnTo>
                <a:lnTo>
                  <a:pt x="3306" y="16784"/>
                </a:lnTo>
                <a:lnTo>
                  <a:pt x="1017" y="18946"/>
                </a:lnTo>
                <a:lnTo>
                  <a:pt x="2161" y="21108"/>
                </a:lnTo>
                <a:lnTo>
                  <a:pt x="6230" y="17420"/>
                </a:lnTo>
                <a:lnTo>
                  <a:pt x="6612" y="13987"/>
                </a:lnTo>
                <a:lnTo>
                  <a:pt x="5468" y="12334"/>
                </a:lnTo>
                <a:lnTo>
                  <a:pt x="5849" y="9537"/>
                </a:lnTo>
                <a:lnTo>
                  <a:pt x="3942" y="10045"/>
                </a:lnTo>
                <a:lnTo>
                  <a:pt x="3052" y="8011"/>
                </a:lnTo>
                <a:lnTo>
                  <a:pt x="5722" y="254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A64D79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9" name="Shape 649"/>
          <p:cNvSpPr/>
          <p:nvPr/>
        </p:nvSpPr>
        <p:spPr>
          <a:xfrm>
            <a:off x="7931400" y="2733875"/>
            <a:ext cx="193925" cy="317900"/>
          </a:xfrm>
          <a:custGeom>
            <a:avLst/>
            <a:gdLst/>
            <a:ahLst/>
            <a:cxnLst/>
            <a:rect l="0" t="0" r="0" b="0"/>
            <a:pathLst>
              <a:path w="7757" h="12716" extrusionOk="0">
                <a:moveTo>
                  <a:pt x="0" y="891"/>
                </a:moveTo>
                <a:lnTo>
                  <a:pt x="0" y="4578"/>
                </a:lnTo>
                <a:lnTo>
                  <a:pt x="4069" y="12716"/>
                </a:lnTo>
                <a:lnTo>
                  <a:pt x="7757" y="10173"/>
                </a:lnTo>
                <a:lnTo>
                  <a:pt x="4832" y="5087"/>
                </a:lnTo>
                <a:lnTo>
                  <a:pt x="4324" y="0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0" name="Shape 650"/>
          <p:cNvSpPr/>
          <p:nvPr/>
        </p:nvSpPr>
        <p:spPr>
          <a:xfrm>
            <a:off x="8096700" y="2981850"/>
            <a:ext cx="130350" cy="139875"/>
          </a:xfrm>
          <a:custGeom>
            <a:avLst/>
            <a:gdLst/>
            <a:ahLst/>
            <a:cxnLst/>
            <a:rect l="0" t="0" r="0" b="0"/>
            <a:pathLst>
              <a:path w="5214" h="5595" extrusionOk="0">
                <a:moveTo>
                  <a:pt x="0" y="1398"/>
                </a:moveTo>
                <a:lnTo>
                  <a:pt x="1526" y="5595"/>
                </a:lnTo>
                <a:lnTo>
                  <a:pt x="5214" y="4832"/>
                </a:lnTo>
                <a:lnTo>
                  <a:pt x="5087" y="2543"/>
                </a:lnTo>
                <a:lnTo>
                  <a:pt x="1399" y="0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FF99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1" name="Shape 651"/>
          <p:cNvSpPr/>
          <p:nvPr/>
        </p:nvSpPr>
        <p:spPr>
          <a:xfrm>
            <a:off x="7659600" y="3128075"/>
            <a:ext cx="147825" cy="208225"/>
          </a:xfrm>
          <a:custGeom>
            <a:avLst/>
            <a:gdLst/>
            <a:ahLst/>
            <a:cxnLst/>
            <a:rect l="0" t="0" r="0" b="0"/>
            <a:pathLst>
              <a:path w="5913" h="8329" extrusionOk="0">
                <a:moveTo>
                  <a:pt x="4959" y="1399"/>
                </a:moveTo>
                <a:lnTo>
                  <a:pt x="636" y="0"/>
                </a:lnTo>
                <a:lnTo>
                  <a:pt x="0" y="8138"/>
                </a:lnTo>
                <a:lnTo>
                  <a:pt x="4006" y="8329"/>
                </a:lnTo>
                <a:lnTo>
                  <a:pt x="5913" y="5658"/>
                </a:lnTo>
                <a:close/>
              </a:path>
            </a:pathLst>
          </a:custGeom>
          <a:solidFill>
            <a:srgbClr val="93C47D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2" name="Shape 652"/>
          <p:cNvSpPr/>
          <p:nvPr/>
        </p:nvSpPr>
        <p:spPr>
          <a:xfrm>
            <a:off x="7223800" y="2415125"/>
            <a:ext cx="624675" cy="687500"/>
          </a:xfrm>
          <a:custGeom>
            <a:avLst/>
            <a:gdLst/>
            <a:ahLst/>
            <a:cxnLst/>
            <a:rect l="0" t="0" r="0" b="0"/>
            <a:pathLst>
              <a:path w="24987" h="27500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595" y="27500"/>
                </a:lnTo>
                <a:lnTo>
                  <a:pt x="12410" y="2750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3" name="Shape 653"/>
          <p:cNvSpPr/>
          <p:nvPr/>
        </p:nvSpPr>
        <p:spPr>
          <a:xfrm>
            <a:off x="7239650" y="2133587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4" name="Shape 654"/>
          <p:cNvSpPr/>
          <p:nvPr/>
        </p:nvSpPr>
        <p:spPr>
          <a:xfrm>
            <a:off x="6648800" y="1927387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5" name="Shape 655"/>
          <p:cNvSpPr/>
          <p:nvPr/>
        </p:nvSpPr>
        <p:spPr>
          <a:xfrm>
            <a:off x="6553650" y="2581662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6" name="Shape 656"/>
          <p:cNvSpPr txBox="1"/>
          <p:nvPr/>
        </p:nvSpPr>
        <p:spPr>
          <a:xfrm>
            <a:off x="7325100" y="26250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LS2</a:t>
            </a:r>
          </a:p>
        </p:txBody>
      </p:sp>
      <p:sp>
        <p:nvSpPr>
          <p:cNvPr id="657" name="Shape 657"/>
          <p:cNvSpPr txBox="1"/>
          <p:nvPr/>
        </p:nvSpPr>
        <p:spPr>
          <a:xfrm>
            <a:off x="7537300" y="2166946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DS2</a:t>
            </a:r>
          </a:p>
        </p:txBody>
      </p:sp>
      <p:sp>
        <p:nvSpPr>
          <p:cNvPr id="658" name="Shape 658"/>
          <p:cNvSpPr/>
          <p:nvPr/>
        </p:nvSpPr>
        <p:spPr>
          <a:xfrm>
            <a:off x="7623050" y="2595600"/>
            <a:ext cx="696200" cy="907575"/>
          </a:xfrm>
          <a:custGeom>
            <a:avLst/>
            <a:gdLst/>
            <a:ahLst/>
            <a:cxnLst/>
            <a:rect l="0" t="0" r="0" b="0"/>
            <a:pathLst>
              <a:path w="27848" h="36303" extrusionOk="0">
                <a:moveTo>
                  <a:pt x="7121" y="0"/>
                </a:moveTo>
                <a:lnTo>
                  <a:pt x="12462" y="5722"/>
                </a:lnTo>
                <a:lnTo>
                  <a:pt x="20091" y="3942"/>
                </a:lnTo>
                <a:lnTo>
                  <a:pt x="21299" y="12843"/>
                </a:lnTo>
                <a:lnTo>
                  <a:pt x="25813" y="16721"/>
                </a:lnTo>
                <a:lnTo>
                  <a:pt x="27848" y="20472"/>
                </a:lnTo>
                <a:lnTo>
                  <a:pt x="2162" y="36303"/>
                </a:lnTo>
                <a:lnTo>
                  <a:pt x="0" y="2009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9" name="Shape 659"/>
          <p:cNvSpPr txBox="1"/>
          <p:nvPr/>
        </p:nvSpPr>
        <p:spPr>
          <a:xfrm>
            <a:off x="7659600" y="312770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LS1</a:t>
            </a:r>
          </a:p>
        </p:txBody>
      </p:sp>
      <p:sp>
        <p:nvSpPr>
          <p:cNvPr id="660" name="Shape 660"/>
          <p:cNvSpPr/>
          <p:nvPr/>
        </p:nvSpPr>
        <p:spPr>
          <a:xfrm>
            <a:off x="7686650" y="3109000"/>
            <a:ext cx="1017250" cy="724775"/>
          </a:xfrm>
          <a:custGeom>
            <a:avLst/>
            <a:gdLst/>
            <a:ahLst/>
            <a:cxnLst/>
            <a:rect l="0" t="0" r="0" b="0"/>
            <a:pathLst>
              <a:path w="40690" h="28991" extrusionOk="0">
                <a:moveTo>
                  <a:pt x="0" y="16021"/>
                </a:moveTo>
                <a:lnTo>
                  <a:pt x="25177" y="0"/>
                </a:lnTo>
                <a:lnTo>
                  <a:pt x="40690" y="16530"/>
                </a:lnTo>
                <a:lnTo>
                  <a:pt x="35349" y="19327"/>
                </a:lnTo>
                <a:lnTo>
                  <a:pt x="33823" y="26194"/>
                </a:lnTo>
                <a:lnTo>
                  <a:pt x="9918" y="28991"/>
                </a:lnTo>
                <a:close/>
              </a:path>
            </a:pathLst>
          </a:cu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1" name="Shape 661"/>
          <p:cNvSpPr txBox="1"/>
          <p:nvPr/>
        </p:nvSpPr>
        <p:spPr>
          <a:xfrm>
            <a:off x="8129600" y="3443921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VS1</a:t>
            </a:r>
          </a:p>
        </p:txBody>
      </p:sp>
      <p:sp>
        <p:nvSpPr>
          <p:cNvPr id="662" name="Shape 662"/>
          <p:cNvSpPr/>
          <p:nvPr/>
        </p:nvSpPr>
        <p:spPr>
          <a:xfrm>
            <a:off x="7811475" y="2200850"/>
            <a:ext cx="393625" cy="533600"/>
          </a:xfrm>
          <a:custGeom>
            <a:avLst/>
            <a:gdLst/>
            <a:ahLst/>
            <a:cxnLst/>
            <a:rect l="0" t="0" r="0" b="0"/>
            <a:pathLst>
              <a:path w="15745" h="21344" extrusionOk="0">
                <a:moveTo>
                  <a:pt x="4199" y="0"/>
                </a:moveTo>
                <a:lnTo>
                  <a:pt x="0" y="15746"/>
                </a:lnTo>
                <a:lnTo>
                  <a:pt x="5248" y="21344"/>
                </a:lnTo>
                <a:lnTo>
                  <a:pt x="12946" y="19945"/>
                </a:lnTo>
                <a:lnTo>
                  <a:pt x="15745" y="9098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3" name="Shape 663"/>
          <p:cNvSpPr/>
          <p:nvPr/>
        </p:nvSpPr>
        <p:spPr>
          <a:xfrm>
            <a:off x="7429800" y="3515350"/>
            <a:ext cx="699800" cy="822250"/>
          </a:xfrm>
          <a:custGeom>
            <a:avLst/>
            <a:gdLst/>
            <a:ahLst/>
            <a:cxnLst/>
            <a:rect l="0" t="0" r="0" b="0"/>
            <a:pathLst>
              <a:path w="27992" h="32890" extrusionOk="0">
                <a:moveTo>
                  <a:pt x="10147" y="0"/>
                </a:moveTo>
                <a:lnTo>
                  <a:pt x="10847" y="9797"/>
                </a:lnTo>
                <a:lnTo>
                  <a:pt x="7698" y="13296"/>
                </a:lnTo>
                <a:lnTo>
                  <a:pt x="3849" y="12596"/>
                </a:lnTo>
                <a:lnTo>
                  <a:pt x="0" y="22743"/>
                </a:lnTo>
                <a:lnTo>
                  <a:pt x="15046" y="32890"/>
                </a:lnTo>
                <a:lnTo>
                  <a:pt x="16795" y="29741"/>
                </a:lnTo>
                <a:lnTo>
                  <a:pt x="20644" y="19244"/>
                </a:lnTo>
                <a:lnTo>
                  <a:pt x="27992" y="11896"/>
                </a:lnTo>
                <a:lnTo>
                  <a:pt x="19595" y="12596"/>
                </a:lnTo>
                <a:close/>
              </a:path>
            </a:pathLst>
          </a:cu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4" name="Shape 664"/>
          <p:cNvSpPr txBox="1"/>
          <p:nvPr/>
        </p:nvSpPr>
        <p:spPr>
          <a:xfrm>
            <a:off x="7812087" y="24604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DS1</a:t>
            </a:r>
          </a:p>
        </p:txBody>
      </p:sp>
      <p:sp>
        <p:nvSpPr>
          <p:cNvPr id="665" name="Shape 665"/>
          <p:cNvSpPr txBox="1"/>
          <p:nvPr/>
        </p:nvSpPr>
        <p:spPr>
          <a:xfrm>
            <a:off x="7537300" y="39175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VS2</a:t>
            </a:r>
          </a:p>
        </p:txBody>
      </p:sp>
      <p:sp>
        <p:nvSpPr>
          <p:cNvPr id="666" name="Shape 666"/>
          <p:cNvSpPr/>
          <p:nvPr/>
        </p:nvSpPr>
        <p:spPr>
          <a:xfrm>
            <a:off x="5620350" y="2129875"/>
            <a:ext cx="1118975" cy="794725"/>
          </a:xfrm>
          <a:custGeom>
            <a:avLst/>
            <a:gdLst/>
            <a:ahLst/>
            <a:cxnLst/>
            <a:rect l="0" t="0" r="0" b="0"/>
            <a:pathLst>
              <a:path w="44759" h="31789" extrusionOk="0">
                <a:moveTo>
                  <a:pt x="44759" y="0"/>
                </a:moveTo>
                <a:lnTo>
                  <a:pt x="14495" y="7884"/>
                </a:lnTo>
                <a:lnTo>
                  <a:pt x="254" y="15005"/>
                </a:lnTo>
                <a:lnTo>
                  <a:pt x="0" y="31789"/>
                </a:lnTo>
                <a:lnTo>
                  <a:pt x="41707" y="18565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7" name="Shape 667"/>
          <p:cNvSpPr txBox="1"/>
          <p:nvPr/>
        </p:nvSpPr>
        <p:spPr>
          <a:xfrm>
            <a:off x="5990700" y="24037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DS3</a:t>
            </a:r>
          </a:p>
        </p:txBody>
      </p:sp>
      <p:sp>
        <p:nvSpPr>
          <p:cNvPr id="668" name="Shape 668"/>
          <p:cNvSpPr/>
          <p:nvPr/>
        </p:nvSpPr>
        <p:spPr>
          <a:xfrm>
            <a:off x="5639400" y="2594000"/>
            <a:ext cx="1125350" cy="1392375"/>
          </a:xfrm>
          <a:custGeom>
            <a:avLst/>
            <a:gdLst/>
            <a:ahLst/>
            <a:cxnLst/>
            <a:rect l="0" t="0" r="0" b="0"/>
            <a:pathLst>
              <a:path w="45014" h="55695" extrusionOk="0">
                <a:moveTo>
                  <a:pt x="0" y="13224"/>
                </a:moveTo>
                <a:lnTo>
                  <a:pt x="11190" y="33570"/>
                </a:lnTo>
                <a:lnTo>
                  <a:pt x="25432" y="27212"/>
                </a:lnTo>
                <a:lnTo>
                  <a:pt x="25686" y="31026"/>
                </a:lnTo>
                <a:lnTo>
                  <a:pt x="15514" y="35350"/>
                </a:lnTo>
                <a:lnTo>
                  <a:pt x="14242" y="38402"/>
                </a:lnTo>
                <a:lnTo>
                  <a:pt x="17294" y="42725"/>
                </a:lnTo>
                <a:lnTo>
                  <a:pt x="28229" y="55695"/>
                </a:lnTo>
                <a:lnTo>
                  <a:pt x="45014" y="24923"/>
                </a:lnTo>
                <a:lnTo>
                  <a:pt x="37130" y="21617"/>
                </a:lnTo>
                <a:lnTo>
                  <a:pt x="41199" y="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9" name="Shape 669"/>
          <p:cNvSpPr txBox="1"/>
          <p:nvPr/>
        </p:nvSpPr>
        <p:spPr>
          <a:xfrm>
            <a:off x="6022300" y="29818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LS3</a:t>
            </a:r>
          </a:p>
        </p:txBody>
      </p:sp>
      <p:sp>
        <p:nvSpPr>
          <p:cNvPr id="670" name="Shape 670"/>
          <p:cNvSpPr txBox="1"/>
          <p:nvPr/>
        </p:nvSpPr>
        <p:spPr>
          <a:xfrm rot="-4792520">
            <a:off x="6461493" y="2891838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671" name="Shape 671"/>
          <p:cNvSpPr txBox="1"/>
          <p:nvPr/>
        </p:nvSpPr>
        <p:spPr>
          <a:xfrm rot="-4792520">
            <a:off x="6558631" y="235815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672" name="Shape 672"/>
          <p:cNvSpPr/>
          <p:nvPr/>
        </p:nvSpPr>
        <p:spPr>
          <a:xfrm>
            <a:off x="6268125" y="3000200"/>
            <a:ext cx="2078100" cy="1214850"/>
          </a:xfrm>
          <a:custGeom>
            <a:avLst/>
            <a:gdLst/>
            <a:ahLst/>
            <a:cxnLst/>
            <a:rect l="0" t="0" r="0" b="0"/>
            <a:pathLst>
              <a:path w="83124" h="48594" extrusionOk="0">
                <a:moveTo>
                  <a:pt x="83124" y="0"/>
                </a:moveTo>
                <a:cubicBezTo>
                  <a:pt x="81937" y="2500"/>
                  <a:pt x="83569" y="6951"/>
                  <a:pt x="76003" y="15005"/>
                </a:cubicBezTo>
                <a:cubicBezTo>
                  <a:pt x="68436" y="23058"/>
                  <a:pt x="50393" y="45691"/>
                  <a:pt x="37726" y="48322"/>
                </a:cubicBezTo>
                <a:cubicBezTo>
                  <a:pt x="25058" y="50952"/>
                  <a:pt x="6287" y="33711"/>
                  <a:pt x="0" y="3078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673" name="Shape 673"/>
          <p:cNvSpPr/>
          <p:nvPr/>
        </p:nvSpPr>
        <p:spPr>
          <a:xfrm>
            <a:off x="6697200" y="2249300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674" name="Shape 674"/>
          <p:cNvSpPr/>
          <p:nvPr/>
        </p:nvSpPr>
        <p:spPr>
          <a:xfrm>
            <a:off x="6641475" y="2775898"/>
            <a:ext cx="1526775" cy="281550"/>
          </a:xfrm>
          <a:custGeom>
            <a:avLst/>
            <a:gdLst/>
            <a:ahLst/>
            <a:cxnLst/>
            <a:rect l="0" t="0" r="0" b="0"/>
            <a:pathLst>
              <a:path w="61071" h="11262" extrusionOk="0">
                <a:moveTo>
                  <a:pt x="61071" y="1435"/>
                </a:moveTo>
                <a:cubicBezTo>
                  <a:pt x="58442" y="3072"/>
                  <a:pt x="51851" y="11334"/>
                  <a:pt x="45302" y="11261"/>
                </a:cubicBezTo>
                <a:cubicBezTo>
                  <a:pt x="38752" y="11187"/>
                  <a:pt x="29322" y="2815"/>
                  <a:pt x="21772" y="993"/>
                </a:cubicBezTo>
                <a:cubicBezTo>
                  <a:pt x="14221" y="-829"/>
                  <a:pt x="3628" y="436"/>
                  <a:pt x="0" y="325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675" name="Shape 675"/>
          <p:cNvSpPr/>
          <p:nvPr/>
        </p:nvSpPr>
        <p:spPr>
          <a:xfrm>
            <a:off x="7140125" y="239400"/>
            <a:ext cx="14205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676" name="Shape 676"/>
          <p:cNvSpPr/>
          <p:nvPr/>
        </p:nvSpPr>
        <p:spPr>
          <a:xfrm>
            <a:off x="7140125" y="472942"/>
            <a:ext cx="14205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Lateral 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677" name="Shape 677"/>
          <p:cNvSpPr/>
          <p:nvPr/>
        </p:nvSpPr>
        <p:spPr>
          <a:xfrm>
            <a:off x="7140125" y="707774"/>
            <a:ext cx="14205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Stream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Shape 682"/>
          <p:cNvPicPr preferRelativeResize="0"/>
          <p:nvPr/>
        </p:nvPicPr>
        <p:blipFill rotWithShape="1">
          <a:blip r:embed="rId3">
            <a:alphaModFix/>
          </a:blip>
          <a:srcRect r="50122" b="2324"/>
          <a:stretch/>
        </p:blipFill>
        <p:spPr>
          <a:xfrm>
            <a:off x="124875" y="1202293"/>
            <a:ext cx="4222698" cy="3579565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Shape 683"/>
          <p:cNvSpPr/>
          <p:nvPr/>
        </p:nvSpPr>
        <p:spPr>
          <a:xfrm>
            <a:off x="1998525" y="2458500"/>
            <a:ext cx="305325" cy="634450"/>
          </a:xfrm>
          <a:custGeom>
            <a:avLst/>
            <a:gdLst/>
            <a:ahLst/>
            <a:cxnLst/>
            <a:rect l="0" t="0" r="0" b="0"/>
            <a:pathLst>
              <a:path w="12213" h="25378" extrusionOk="0">
                <a:moveTo>
                  <a:pt x="4124" y="0"/>
                </a:moveTo>
                <a:lnTo>
                  <a:pt x="0" y="22205"/>
                </a:lnTo>
                <a:lnTo>
                  <a:pt x="7772" y="25378"/>
                </a:lnTo>
                <a:lnTo>
                  <a:pt x="12213" y="31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84" name="Shape 684"/>
          <p:cNvSpPr/>
          <p:nvPr/>
        </p:nvSpPr>
        <p:spPr>
          <a:xfrm>
            <a:off x="5751275" y="2267262"/>
            <a:ext cx="2136300" cy="17280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5" name="Shape 6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Dual-Representation Categories</a:t>
            </a:r>
          </a:p>
        </p:txBody>
      </p:sp>
      <p:sp>
        <p:nvSpPr>
          <p:cNvPr id="686" name="Shape 686"/>
          <p:cNvSpPr/>
          <p:nvPr/>
        </p:nvSpPr>
        <p:spPr>
          <a:xfrm>
            <a:off x="1914625" y="2861025"/>
            <a:ext cx="2078100" cy="1214850"/>
          </a:xfrm>
          <a:custGeom>
            <a:avLst/>
            <a:gdLst/>
            <a:ahLst/>
            <a:cxnLst/>
            <a:rect l="0" t="0" r="0" b="0"/>
            <a:pathLst>
              <a:path w="83124" h="48594" extrusionOk="0">
                <a:moveTo>
                  <a:pt x="83124" y="0"/>
                </a:moveTo>
                <a:cubicBezTo>
                  <a:pt x="81937" y="2500"/>
                  <a:pt x="83569" y="6951"/>
                  <a:pt x="76003" y="15005"/>
                </a:cubicBezTo>
                <a:cubicBezTo>
                  <a:pt x="68436" y="23058"/>
                  <a:pt x="50393" y="45691"/>
                  <a:pt x="37726" y="48322"/>
                </a:cubicBezTo>
                <a:cubicBezTo>
                  <a:pt x="25058" y="50952"/>
                  <a:pt x="6287" y="33711"/>
                  <a:pt x="0" y="30789"/>
                </a:cubicBezTo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687" name="Shape 687"/>
          <p:cNvSpPr/>
          <p:nvPr/>
        </p:nvSpPr>
        <p:spPr>
          <a:xfrm>
            <a:off x="2343700" y="2110125"/>
            <a:ext cx="1526766" cy="337775"/>
          </a:xfrm>
          <a:custGeom>
            <a:avLst/>
            <a:gdLst/>
            <a:ahLst/>
            <a:cxnLst/>
            <a:rect l="0" t="0" r="0" b="0"/>
            <a:pathLst>
              <a:path w="57527" h="13511" extrusionOk="0">
                <a:moveTo>
                  <a:pt x="57527" y="13511"/>
                </a:moveTo>
                <a:cubicBezTo>
                  <a:pt x="52687" y="11334"/>
                  <a:pt x="38075" y="2206"/>
                  <a:pt x="28488" y="453"/>
                </a:cubicBezTo>
                <a:cubicBezTo>
                  <a:pt x="18900" y="-1300"/>
                  <a:pt x="4748" y="2568"/>
                  <a:pt x="0" y="299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688" name="Shape 688"/>
          <p:cNvSpPr/>
          <p:nvPr/>
        </p:nvSpPr>
        <p:spPr>
          <a:xfrm>
            <a:off x="6553560" y="3710672"/>
            <a:ext cx="578999" cy="174900"/>
          </a:xfrm>
          <a:prstGeom prst="rect">
            <a:avLst/>
          </a:prstGeom>
          <a:solidFill>
            <a:srgbClr val="6AA84F"/>
          </a:solidFill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800" b="1"/>
              <a:t>TOS</a:t>
            </a:r>
          </a:p>
        </p:txBody>
      </p:sp>
      <p:sp>
        <p:nvSpPr>
          <p:cNvPr id="689" name="Shape 689"/>
          <p:cNvSpPr/>
          <p:nvPr/>
        </p:nvSpPr>
        <p:spPr>
          <a:xfrm>
            <a:off x="7132626" y="3710672"/>
            <a:ext cx="579000" cy="174900"/>
          </a:xfrm>
          <a:prstGeom prst="rect">
            <a:avLst/>
          </a:prstGeom>
          <a:solidFill>
            <a:srgbClr val="3C78D8"/>
          </a:solidFill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lang="en" sz="800" b="1">
                <a:solidFill>
                  <a:schemeClr val="dk1"/>
                </a:solidFill>
              </a:rPr>
              <a:t>PPA</a:t>
            </a:r>
          </a:p>
        </p:txBody>
      </p:sp>
      <p:sp>
        <p:nvSpPr>
          <p:cNvPr id="690" name="Shape 690"/>
          <p:cNvSpPr/>
          <p:nvPr/>
        </p:nvSpPr>
        <p:spPr>
          <a:xfrm>
            <a:off x="6553560" y="3366631"/>
            <a:ext cx="578999" cy="174900"/>
          </a:xfrm>
          <a:prstGeom prst="rect">
            <a:avLst/>
          </a:prstGeom>
          <a:solidFill>
            <a:srgbClr val="6AA84F"/>
          </a:solidFill>
          <a:ln w="762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EFA</a:t>
            </a:r>
          </a:p>
        </p:txBody>
      </p:sp>
      <p:sp>
        <p:nvSpPr>
          <p:cNvPr id="691" name="Shape 691"/>
          <p:cNvSpPr/>
          <p:nvPr/>
        </p:nvSpPr>
        <p:spPr>
          <a:xfrm>
            <a:off x="7132626" y="3366631"/>
            <a:ext cx="579000" cy="174900"/>
          </a:xfrm>
          <a:prstGeom prst="rect">
            <a:avLst/>
          </a:prstGeom>
          <a:solidFill>
            <a:srgbClr val="3C78D8"/>
          </a:solidFill>
          <a:ln w="762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FFA</a:t>
            </a:r>
          </a:p>
        </p:txBody>
      </p:sp>
      <p:sp>
        <p:nvSpPr>
          <p:cNvPr id="692" name="Shape 692"/>
          <p:cNvSpPr/>
          <p:nvPr/>
        </p:nvSpPr>
        <p:spPr>
          <a:xfrm>
            <a:off x="6553560" y="3022591"/>
            <a:ext cx="578999" cy="174900"/>
          </a:xfrm>
          <a:prstGeom prst="rect">
            <a:avLst/>
          </a:prstGeom>
          <a:solidFill>
            <a:srgbClr val="6AA84F"/>
          </a:solidFill>
          <a:ln w="76200" cap="flat" cmpd="sng">
            <a:solidFill>
              <a:srgbClr val="A64D7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EBA</a:t>
            </a:r>
          </a:p>
        </p:txBody>
      </p:sp>
      <p:sp>
        <p:nvSpPr>
          <p:cNvPr id="693" name="Shape 693"/>
          <p:cNvSpPr/>
          <p:nvPr/>
        </p:nvSpPr>
        <p:spPr>
          <a:xfrm>
            <a:off x="7132626" y="3022591"/>
            <a:ext cx="579000" cy="174900"/>
          </a:xfrm>
          <a:prstGeom prst="rect">
            <a:avLst/>
          </a:prstGeom>
          <a:solidFill>
            <a:srgbClr val="3C78D8"/>
          </a:solidFill>
          <a:ln w="76200" cap="flat" cmpd="sng">
            <a:solidFill>
              <a:srgbClr val="A64D7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FBA</a:t>
            </a:r>
          </a:p>
        </p:txBody>
      </p:sp>
      <p:sp>
        <p:nvSpPr>
          <p:cNvPr id="694" name="Shape 694"/>
          <p:cNvSpPr/>
          <p:nvPr/>
        </p:nvSpPr>
        <p:spPr>
          <a:xfrm>
            <a:off x="6553560" y="2678550"/>
            <a:ext cx="578999" cy="174900"/>
          </a:xfrm>
          <a:prstGeom prst="rect">
            <a:avLst/>
          </a:prstGeom>
          <a:solidFill>
            <a:srgbClr val="6AA84F"/>
          </a:solidFill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LO</a:t>
            </a:r>
          </a:p>
        </p:txBody>
      </p:sp>
      <p:sp>
        <p:nvSpPr>
          <p:cNvPr id="695" name="Shape 695"/>
          <p:cNvSpPr/>
          <p:nvPr/>
        </p:nvSpPr>
        <p:spPr>
          <a:xfrm>
            <a:off x="7132626" y="2678550"/>
            <a:ext cx="579000" cy="174900"/>
          </a:xfrm>
          <a:prstGeom prst="rect">
            <a:avLst/>
          </a:prstGeom>
          <a:solidFill>
            <a:srgbClr val="3C78D8"/>
          </a:solidFill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 b="1"/>
              <a:t>pFs</a:t>
            </a:r>
          </a:p>
        </p:txBody>
      </p:sp>
      <p:sp>
        <p:nvSpPr>
          <p:cNvPr id="696" name="Shape 696"/>
          <p:cNvSpPr txBox="1"/>
          <p:nvPr/>
        </p:nvSpPr>
        <p:spPr>
          <a:xfrm>
            <a:off x="5751275" y="2669042"/>
            <a:ext cx="802200" cy="17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"/>
              <a:t>Objects</a:t>
            </a:r>
          </a:p>
        </p:txBody>
      </p:sp>
      <p:sp>
        <p:nvSpPr>
          <p:cNvPr id="697" name="Shape 697"/>
          <p:cNvSpPr txBox="1"/>
          <p:nvPr/>
        </p:nvSpPr>
        <p:spPr>
          <a:xfrm>
            <a:off x="5751275" y="3022606"/>
            <a:ext cx="802200" cy="17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Bodies</a:t>
            </a:r>
          </a:p>
        </p:txBody>
      </p:sp>
      <p:sp>
        <p:nvSpPr>
          <p:cNvPr id="698" name="Shape 698"/>
          <p:cNvSpPr txBox="1"/>
          <p:nvPr/>
        </p:nvSpPr>
        <p:spPr>
          <a:xfrm>
            <a:off x="5756585" y="3366647"/>
            <a:ext cx="802200" cy="17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Faces</a:t>
            </a:r>
          </a:p>
        </p:txBody>
      </p:sp>
      <p:sp>
        <p:nvSpPr>
          <p:cNvPr id="699" name="Shape 699"/>
          <p:cNvSpPr txBox="1"/>
          <p:nvPr/>
        </p:nvSpPr>
        <p:spPr>
          <a:xfrm>
            <a:off x="5756585" y="3710688"/>
            <a:ext cx="802200" cy="17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Places</a:t>
            </a:r>
          </a:p>
        </p:txBody>
      </p:sp>
      <p:sp>
        <p:nvSpPr>
          <p:cNvPr id="700" name="Shape 700"/>
          <p:cNvSpPr txBox="1"/>
          <p:nvPr/>
        </p:nvSpPr>
        <p:spPr>
          <a:xfrm>
            <a:off x="6509450" y="2267262"/>
            <a:ext cx="667200" cy="36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Lateral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Stream</a:t>
            </a:r>
          </a:p>
        </p:txBody>
      </p:sp>
      <p:sp>
        <p:nvSpPr>
          <p:cNvPr id="701" name="Shape 701"/>
          <p:cNvSpPr txBox="1"/>
          <p:nvPr/>
        </p:nvSpPr>
        <p:spPr>
          <a:xfrm>
            <a:off x="7132624" y="2267262"/>
            <a:ext cx="647100" cy="36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Ventral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Stream</a:t>
            </a:r>
          </a:p>
        </p:txBody>
      </p:sp>
      <p:sp>
        <p:nvSpPr>
          <p:cNvPr id="702" name="Shape 702"/>
          <p:cNvSpPr/>
          <p:nvPr/>
        </p:nvSpPr>
        <p:spPr>
          <a:xfrm>
            <a:off x="2287975" y="2636723"/>
            <a:ext cx="1526775" cy="281550"/>
          </a:xfrm>
          <a:custGeom>
            <a:avLst/>
            <a:gdLst/>
            <a:ahLst/>
            <a:cxnLst/>
            <a:rect l="0" t="0" r="0" b="0"/>
            <a:pathLst>
              <a:path w="61071" h="11262" extrusionOk="0">
                <a:moveTo>
                  <a:pt x="61071" y="1435"/>
                </a:moveTo>
                <a:cubicBezTo>
                  <a:pt x="58442" y="3072"/>
                  <a:pt x="51851" y="11334"/>
                  <a:pt x="45302" y="11261"/>
                </a:cubicBezTo>
                <a:cubicBezTo>
                  <a:pt x="38752" y="11187"/>
                  <a:pt x="29322" y="2815"/>
                  <a:pt x="21772" y="993"/>
                </a:cubicBezTo>
                <a:cubicBezTo>
                  <a:pt x="14221" y="-829"/>
                  <a:pt x="3628" y="436"/>
                  <a:pt x="0" y="325"/>
                </a:cubicBezTo>
              </a:path>
            </a:pathLst>
          </a:custGeom>
          <a:noFill/>
          <a:ln w="38100" cap="flat" cmpd="sng">
            <a:solidFill>
              <a:srgbClr val="93C47D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703" name="Shape 703"/>
          <p:cNvSpPr/>
          <p:nvPr/>
        </p:nvSpPr>
        <p:spPr>
          <a:xfrm>
            <a:off x="2093675" y="1804225"/>
            <a:ext cx="309300" cy="662200"/>
          </a:xfrm>
          <a:custGeom>
            <a:avLst/>
            <a:gdLst/>
            <a:ahLst/>
            <a:cxnLst/>
            <a:rect l="0" t="0" r="0" b="0"/>
            <a:pathLst>
              <a:path w="12372" h="26488" extrusionOk="0">
                <a:moveTo>
                  <a:pt x="3807" y="7296"/>
                </a:moveTo>
                <a:lnTo>
                  <a:pt x="0" y="26488"/>
                </a:lnTo>
                <a:lnTo>
                  <a:pt x="8565" y="26171"/>
                </a:lnTo>
                <a:lnTo>
                  <a:pt x="12372" y="0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04" name="Shape 704"/>
          <p:cNvSpPr txBox="1"/>
          <p:nvPr/>
        </p:nvSpPr>
        <p:spPr>
          <a:xfrm rot="-4792520">
            <a:off x="1954943" y="2655651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PMv</a:t>
            </a:r>
          </a:p>
        </p:txBody>
      </p:sp>
      <p:sp>
        <p:nvSpPr>
          <p:cNvPr id="705" name="Shape 705"/>
          <p:cNvSpPr txBox="1"/>
          <p:nvPr/>
        </p:nvSpPr>
        <p:spPr>
          <a:xfrm rot="-4792520">
            <a:off x="2052068" y="2112476"/>
            <a:ext cx="392512" cy="1993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PMd</a:t>
            </a:r>
          </a:p>
        </p:txBody>
      </p:sp>
      <p:sp>
        <p:nvSpPr>
          <p:cNvPr id="706" name="Shape 706"/>
          <p:cNvSpPr/>
          <p:nvPr/>
        </p:nvSpPr>
        <p:spPr>
          <a:xfrm>
            <a:off x="3063787" y="2445387"/>
            <a:ext cx="696200" cy="907575"/>
          </a:xfrm>
          <a:custGeom>
            <a:avLst/>
            <a:gdLst/>
            <a:ahLst/>
            <a:cxnLst/>
            <a:rect l="0" t="0" r="0" b="0"/>
            <a:pathLst>
              <a:path w="27848" h="36303" extrusionOk="0">
                <a:moveTo>
                  <a:pt x="7121" y="0"/>
                </a:moveTo>
                <a:lnTo>
                  <a:pt x="12462" y="5722"/>
                </a:lnTo>
                <a:lnTo>
                  <a:pt x="20091" y="3942"/>
                </a:lnTo>
                <a:lnTo>
                  <a:pt x="21299" y="12843"/>
                </a:lnTo>
                <a:lnTo>
                  <a:pt x="25813" y="16721"/>
                </a:lnTo>
                <a:lnTo>
                  <a:pt x="27848" y="20472"/>
                </a:lnTo>
                <a:lnTo>
                  <a:pt x="2162" y="36303"/>
                </a:lnTo>
                <a:lnTo>
                  <a:pt x="0" y="20090"/>
                </a:lnTo>
                <a:close/>
              </a:path>
            </a:pathLst>
          </a:custGeom>
          <a:noFill/>
          <a:ln w="28575" cap="flat" cmpd="sng">
            <a:solidFill>
              <a:srgbClr val="6AA84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07" name="Shape 707"/>
          <p:cNvSpPr/>
          <p:nvPr/>
        </p:nvSpPr>
        <p:spPr>
          <a:xfrm>
            <a:off x="3131425" y="2991550"/>
            <a:ext cx="1004350" cy="694525"/>
          </a:xfrm>
          <a:custGeom>
            <a:avLst/>
            <a:gdLst/>
            <a:ahLst/>
            <a:cxnLst/>
            <a:rect l="0" t="0" r="0" b="0"/>
            <a:pathLst>
              <a:path w="40174" h="27781" extrusionOk="0">
                <a:moveTo>
                  <a:pt x="0" y="15683"/>
                </a:moveTo>
                <a:lnTo>
                  <a:pt x="25341" y="0"/>
                </a:lnTo>
                <a:lnTo>
                  <a:pt x="40174" y="15320"/>
                </a:lnTo>
                <a:lnTo>
                  <a:pt x="34833" y="18117"/>
                </a:lnTo>
                <a:lnTo>
                  <a:pt x="33307" y="24984"/>
                </a:lnTo>
                <a:lnTo>
                  <a:pt x="9402" y="27781"/>
                </a:lnTo>
                <a:close/>
              </a:path>
            </a:pathLst>
          </a:custGeom>
          <a:noFill/>
          <a:ln w="28575" cap="flat" cmpd="sng">
            <a:solidFill>
              <a:srgbClr val="3C78D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08" name="Shape 708"/>
          <p:cNvSpPr/>
          <p:nvPr/>
        </p:nvSpPr>
        <p:spPr>
          <a:xfrm>
            <a:off x="3722525" y="3290175"/>
            <a:ext cx="413250" cy="317900"/>
          </a:xfrm>
          <a:custGeom>
            <a:avLst/>
            <a:gdLst/>
            <a:ahLst/>
            <a:cxnLst/>
            <a:rect l="0" t="0" r="0" b="0"/>
            <a:pathLst>
              <a:path w="16530" h="12716" extrusionOk="0">
                <a:moveTo>
                  <a:pt x="4196" y="0"/>
                </a:moveTo>
                <a:lnTo>
                  <a:pt x="0" y="2162"/>
                </a:lnTo>
                <a:lnTo>
                  <a:pt x="508" y="5341"/>
                </a:lnTo>
                <a:lnTo>
                  <a:pt x="3815" y="6867"/>
                </a:lnTo>
                <a:lnTo>
                  <a:pt x="3560" y="10300"/>
                </a:lnTo>
                <a:lnTo>
                  <a:pt x="10045" y="12716"/>
                </a:lnTo>
                <a:lnTo>
                  <a:pt x="11571" y="6613"/>
                </a:lnTo>
                <a:lnTo>
                  <a:pt x="16530" y="3434"/>
                </a:lnTo>
                <a:lnTo>
                  <a:pt x="15640" y="1781"/>
                </a:lnTo>
                <a:lnTo>
                  <a:pt x="12207" y="3688"/>
                </a:lnTo>
                <a:lnTo>
                  <a:pt x="8265" y="382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09" name="Shape 709"/>
          <p:cNvSpPr/>
          <p:nvPr/>
        </p:nvSpPr>
        <p:spPr>
          <a:xfrm>
            <a:off x="3372850" y="3293375"/>
            <a:ext cx="139850" cy="222525"/>
          </a:xfrm>
          <a:custGeom>
            <a:avLst/>
            <a:gdLst/>
            <a:ahLst/>
            <a:cxnLst/>
            <a:rect l="0" t="0" r="0" b="0"/>
            <a:pathLst>
              <a:path w="5594" h="8901" extrusionOk="0">
                <a:moveTo>
                  <a:pt x="3941" y="0"/>
                </a:moveTo>
                <a:lnTo>
                  <a:pt x="0" y="508"/>
                </a:lnTo>
                <a:lnTo>
                  <a:pt x="1271" y="8901"/>
                </a:lnTo>
                <a:lnTo>
                  <a:pt x="5594" y="7883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A64D79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0" name="Shape 710"/>
          <p:cNvSpPr/>
          <p:nvPr/>
        </p:nvSpPr>
        <p:spPr>
          <a:xfrm>
            <a:off x="3468200" y="3274300"/>
            <a:ext cx="155775" cy="216150"/>
          </a:xfrm>
          <a:custGeom>
            <a:avLst/>
            <a:gdLst/>
            <a:ahLst/>
            <a:cxnLst/>
            <a:rect l="0" t="0" r="0" b="0"/>
            <a:pathLst>
              <a:path w="6231" h="8646" extrusionOk="0">
                <a:moveTo>
                  <a:pt x="3179" y="0"/>
                </a:moveTo>
                <a:lnTo>
                  <a:pt x="0" y="763"/>
                </a:lnTo>
                <a:lnTo>
                  <a:pt x="1653" y="8646"/>
                </a:lnTo>
                <a:lnTo>
                  <a:pt x="6231" y="7629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FF99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1" name="Shape 711"/>
          <p:cNvSpPr/>
          <p:nvPr/>
        </p:nvSpPr>
        <p:spPr>
          <a:xfrm>
            <a:off x="3401450" y="3477750"/>
            <a:ext cx="286100" cy="184375"/>
          </a:xfrm>
          <a:custGeom>
            <a:avLst/>
            <a:gdLst/>
            <a:ahLst/>
            <a:cxnLst/>
            <a:rect l="0" t="0" r="0" b="0"/>
            <a:pathLst>
              <a:path w="11444" h="7375" extrusionOk="0">
                <a:moveTo>
                  <a:pt x="0" y="2034"/>
                </a:moveTo>
                <a:lnTo>
                  <a:pt x="763" y="7375"/>
                </a:lnTo>
                <a:lnTo>
                  <a:pt x="11444" y="5849"/>
                </a:lnTo>
                <a:lnTo>
                  <a:pt x="9155" y="0"/>
                </a:lnTo>
                <a:close/>
              </a:path>
            </a:pathLst>
          </a:custGeom>
          <a:solidFill>
            <a:srgbClr val="3C78D8"/>
          </a:solidFill>
          <a:ln w="2857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2" name="Shape 712"/>
          <p:cNvSpPr/>
          <p:nvPr/>
        </p:nvSpPr>
        <p:spPr>
          <a:xfrm>
            <a:off x="3194825" y="2708450"/>
            <a:ext cx="165300" cy="527700"/>
          </a:xfrm>
          <a:custGeom>
            <a:avLst/>
            <a:gdLst/>
            <a:ahLst/>
            <a:cxnLst/>
            <a:rect l="0" t="0" r="0" b="0"/>
            <a:pathLst>
              <a:path w="6612" h="21108" extrusionOk="0">
                <a:moveTo>
                  <a:pt x="3306" y="0"/>
                </a:moveTo>
                <a:lnTo>
                  <a:pt x="254" y="5595"/>
                </a:lnTo>
                <a:lnTo>
                  <a:pt x="0" y="10935"/>
                </a:lnTo>
                <a:lnTo>
                  <a:pt x="2416" y="11698"/>
                </a:lnTo>
                <a:lnTo>
                  <a:pt x="3306" y="16784"/>
                </a:lnTo>
                <a:lnTo>
                  <a:pt x="1017" y="18946"/>
                </a:lnTo>
                <a:lnTo>
                  <a:pt x="2161" y="21108"/>
                </a:lnTo>
                <a:lnTo>
                  <a:pt x="6230" y="17420"/>
                </a:lnTo>
                <a:lnTo>
                  <a:pt x="6612" y="13987"/>
                </a:lnTo>
                <a:lnTo>
                  <a:pt x="5468" y="12334"/>
                </a:lnTo>
                <a:lnTo>
                  <a:pt x="5849" y="9537"/>
                </a:lnTo>
                <a:lnTo>
                  <a:pt x="3942" y="10045"/>
                </a:lnTo>
                <a:lnTo>
                  <a:pt x="3052" y="8011"/>
                </a:lnTo>
                <a:lnTo>
                  <a:pt x="5722" y="254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A64D79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3" name="Shape 713"/>
          <p:cNvSpPr/>
          <p:nvPr/>
        </p:nvSpPr>
        <p:spPr>
          <a:xfrm>
            <a:off x="3385550" y="2581275"/>
            <a:ext cx="193925" cy="317900"/>
          </a:xfrm>
          <a:custGeom>
            <a:avLst/>
            <a:gdLst/>
            <a:ahLst/>
            <a:cxnLst/>
            <a:rect l="0" t="0" r="0" b="0"/>
            <a:pathLst>
              <a:path w="7757" h="12716" extrusionOk="0">
                <a:moveTo>
                  <a:pt x="0" y="891"/>
                </a:moveTo>
                <a:lnTo>
                  <a:pt x="0" y="4578"/>
                </a:lnTo>
                <a:lnTo>
                  <a:pt x="4069" y="12716"/>
                </a:lnTo>
                <a:lnTo>
                  <a:pt x="7757" y="10173"/>
                </a:lnTo>
                <a:lnTo>
                  <a:pt x="4832" y="5087"/>
                </a:lnTo>
                <a:lnTo>
                  <a:pt x="4324" y="0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4" name="Shape 714"/>
          <p:cNvSpPr/>
          <p:nvPr/>
        </p:nvSpPr>
        <p:spPr>
          <a:xfrm>
            <a:off x="3550850" y="2829250"/>
            <a:ext cx="130350" cy="139875"/>
          </a:xfrm>
          <a:custGeom>
            <a:avLst/>
            <a:gdLst/>
            <a:ahLst/>
            <a:cxnLst/>
            <a:rect l="0" t="0" r="0" b="0"/>
            <a:pathLst>
              <a:path w="5214" h="5595" extrusionOk="0">
                <a:moveTo>
                  <a:pt x="0" y="1398"/>
                </a:moveTo>
                <a:lnTo>
                  <a:pt x="1526" y="5595"/>
                </a:lnTo>
                <a:lnTo>
                  <a:pt x="5214" y="4832"/>
                </a:lnTo>
                <a:lnTo>
                  <a:pt x="5087" y="2543"/>
                </a:lnTo>
                <a:lnTo>
                  <a:pt x="1399" y="0"/>
                </a:lnTo>
                <a:close/>
              </a:path>
            </a:pathLst>
          </a:custGeom>
          <a:solidFill>
            <a:srgbClr val="6AA84F"/>
          </a:solidFill>
          <a:ln w="28575" cap="flat" cmpd="sng">
            <a:solidFill>
              <a:srgbClr val="FF99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5" name="Shape 715"/>
          <p:cNvSpPr/>
          <p:nvPr/>
        </p:nvSpPr>
        <p:spPr>
          <a:xfrm>
            <a:off x="3113750" y="2975475"/>
            <a:ext cx="147825" cy="208225"/>
          </a:xfrm>
          <a:custGeom>
            <a:avLst/>
            <a:gdLst/>
            <a:ahLst/>
            <a:cxnLst/>
            <a:rect l="0" t="0" r="0" b="0"/>
            <a:pathLst>
              <a:path w="5913" h="8329" extrusionOk="0">
                <a:moveTo>
                  <a:pt x="4959" y="1399"/>
                </a:moveTo>
                <a:lnTo>
                  <a:pt x="636" y="0"/>
                </a:lnTo>
                <a:lnTo>
                  <a:pt x="0" y="8138"/>
                </a:lnTo>
                <a:lnTo>
                  <a:pt x="4006" y="8329"/>
                </a:lnTo>
                <a:lnTo>
                  <a:pt x="5913" y="5658"/>
                </a:lnTo>
                <a:close/>
              </a:path>
            </a:pathLst>
          </a:custGeom>
          <a:solidFill>
            <a:srgbClr val="93C47D"/>
          </a:solidFill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6" name="Shape 716"/>
          <p:cNvSpPr txBox="1"/>
          <p:nvPr/>
        </p:nvSpPr>
        <p:spPr>
          <a:xfrm>
            <a:off x="0" y="4733575"/>
            <a:ext cx="4347600" cy="42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chemeClr val="dk1"/>
                </a:solidFill>
              </a:rPr>
              <a:t>1. Schwarzlose et al (2007). </a:t>
            </a:r>
            <a:r>
              <a:rPr lang="en" sz="1000" i="1">
                <a:solidFill>
                  <a:schemeClr val="dk1"/>
                </a:solidFill>
              </a:rPr>
              <a:t>The distribution of category and location information across object-selective regions in human visual cortex. </a:t>
            </a:r>
          </a:p>
        </p:txBody>
      </p:sp>
      <p:sp>
        <p:nvSpPr>
          <p:cNvPr id="717" name="Shape 717"/>
          <p:cNvSpPr/>
          <p:nvPr/>
        </p:nvSpPr>
        <p:spPr>
          <a:xfrm>
            <a:off x="2642675" y="2255925"/>
            <a:ext cx="624675" cy="684050"/>
          </a:xfrm>
          <a:custGeom>
            <a:avLst/>
            <a:gdLst/>
            <a:ahLst/>
            <a:cxnLst/>
            <a:rect l="0" t="0" r="0" b="0"/>
            <a:pathLst>
              <a:path w="24987" h="27362" extrusionOk="0">
                <a:moveTo>
                  <a:pt x="15908" y="27362"/>
                </a:moveTo>
                <a:lnTo>
                  <a:pt x="24987" y="2303"/>
                </a:lnTo>
                <a:lnTo>
                  <a:pt x="10626" y="0"/>
                </a:lnTo>
                <a:lnTo>
                  <a:pt x="792" y="1269"/>
                </a:lnTo>
                <a:lnTo>
                  <a:pt x="0" y="11103"/>
                </a:lnTo>
                <a:lnTo>
                  <a:pt x="8407" y="26964"/>
                </a:lnTo>
                <a:lnTo>
                  <a:pt x="12212" y="26647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8" name="Shape 718"/>
          <p:cNvSpPr/>
          <p:nvPr/>
        </p:nvSpPr>
        <p:spPr>
          <a:xfrm>
            <a:off x="2658525" y="1974387"/>
            <a:ext cx="678075" cy="337025"/>
          </a:xfrm>
          <a:custGeom>
            <a:avLst/>
            <a:gdLst/>
            <a:ahLst/>
            <a:cxnLst/>
            <a:rect l="0" t="0" r="0" b="0"/>
            <a:pathLst>
              <a:path w="27123" h="13481" extrusionOk="0">
                <a:moveTo>
                  <a:pt x="0" y="12213"/>
                </a:moveTo>
                <a:lnTo>
                  <a:pt x="4124" y="2379"/>
                </a:lnTo>
                <a:lnTo>
                  <a:pt x="13800" y="0"/>
                </a:lnTo>
                <a:lnTo>
                  <a:pt x="27123" y="1903"/>
                </a:lnTo>
                <a:lnTo>
                  <a:pt x="24426" y="13481"/>
                </a:lnTo>
                <a:lnTo>
                  <a:pt x="17130" y="12371"/>
                </a:lnTo>
                <a:lnTo>
                  <a:pt x="9992" y="10944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9" name="Shape 719"/>
          <p:cNvSpPr txBox="1"/>
          <p:nvPr/>
        </p:nvSpPr>
        <p:spPr>
          <a:xfrm>
            <a:off x="2743975" y="24658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LS2</a:t>
            </a:r>
          </a:p>
        </p:txBody>
      </p:sp>
      <p:sp>
        <p:nvSpPr>
          <p:cNvPr id="720" name="Shape 720"/>
          <p:cNvSpPr txBox="1"/>
          <p:nvPr/>
        </p:nvSpPr>
        <p:spPr>
          <a:xfrm>
            <a:off x="2848675" y="202783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DS2</a:t>
            </a:r>
          </a:p>
        </p:txBody>
      </p:sp>
      <p:sp>
        <p:nvSpPr>
          <p:cNvPr id="721" name="Shape 721"/>
          <p:cNvSpPr/>
          <p:nvPr/>
        </p:nvSpPr>
        <p:spPr>
          <a:xfrm>
            <a:off x="3230350" y="2041650"/>
            <a:ext cx="393625" cy="533600"/>
          </a:xfrm>
          <a:custGeom>
            <a:avLst/>
            <a:gdLst/>
            <a:ahLst/>
            <a:cxnLst/>
            <a:rect l="0" t="0" r="0" b="0"/>
            <a:pathLst>
              <a:path w="15745" h="21344" extrusionOk="0">
                <a:moveTo>
                  <a:pt x="4199" y="0"/>
                </a:moveTo>
                <a:lnTo>
                  <a:pt x="0" y="15746"/>
                </a:lnTo>
                <a:lnTo>
                  <a:pt x="5248" y="21344"/>
                </a:lnTo>
                <a:lnTo>
                  <a:pt x="12946" y="19945"/>
                </a:lnTo>
                <a:lnTo>
                  <a:pt x="15745" y="9098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22" name="Shape 722"/>
          <p:cNvSpPr/>
          <p:nvPr/>
        </p:nvSpPr>
        <p:spPr>
          <a:xfrm>
            <a:off x="2845450" y="3362525"/>
            <a:ext cx="699800" cy="822250"/>
          </a:xfrm>
          <a:custGeom>
            <a:avLst/>
            <a:gdLst/>
            <a:ahLst/>
            <a:cxnLst/>
            <a:rect l="0" t="0" r="0" b="0"/>
            <a:pathLst>
              <a:path w="27992" h="32890" extrusionOk="0">
                <a:moveTo>
                  <a:pt x="10147" y="0"/>
                </a:moveTo>
                <a:lnTo>
                  <a:pt x="10847" y="9797"/>
                </a:lnTo>
                <a:lnTo>
                  <a:pt x="7698" y="13296"/>
                </a:lnTo>
                <a:lnTo>
                  <a:pt x="3849" y="12596"/>
                </a:lnTo>
                <a:lnTo>
                  <a:pt x="0" y="22743"/>
                </a:lnTo>
                <a:lnTo>
                  <a:pt x="15046" y="32890"/>
                </a:lnTo>
                <a:lnTo>
                  <a:pt x="16795" y="29741"/>
                </a:lnTo>
                <a:lnTo>
                  <a:pt x="20644" y="19244"/>
                </a:lnTo>
                <a:lnTo>
                  <a:pt x="27992" y="11896"/>
                </a:lnTo>
                <a:lnTo>
                  <a:pt x="19595" y="12596"/>
                </a:lnTo>
                <a:close/>
              </a:path>
            </a:pathLst>
          </a:cu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23" name="Shape 723"/>
          <p:cNvSpPr txBox="1"/>
          <p:nvPr/>
        </p:nvSpPr>
        <p:spPr>
          <a:xfrm>
            <a:off x="3230962" y="23012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DS1</a:t>
            </a:r>
          </a:p>
        </p:txBody>
      </p:sp>
      <p:sp>
        <p:nvSpPr>
          <p:cNvPr id="724" name="Shape 724"/>
          <p:cNvSpPr txBox="1"/>
          <p:nvPr/>
        </p:nvSpPr>
        <p:spPr>
          <a:xfrm>
            <a:off x="2956175" y="3758383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VS2</a:t>
            </a:r>
          </a:p>
        </p:txBody>
      </p:sp>
      <p:sp>
        <p:nvSpPr>
          <p:cNvPr id="725" name="Shape 725"/>
          <p:cNvSpPr txBox="1"/>
          <p:nvPr/>
        </p:nvSpPr>
        <p:spPr>
          <a:xfrm>
            <a:off x="4452450" y="1202300"/>
            <a:ext cx="4572900" cy="66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Regions of interest (ROIs) come in pairs. 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"/>
              <a:t>We don’t have one face selective area, but two.</a:t>
            </a:r>
          </a:p>
          <a:p>
            <a:pPr lvl="0" indent="45720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These pairs are clustered in two regions.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sp>
        <p:nvSpPr>
          <p:cNvPr id="726" name="Shape 726"/>
          <p:cNvSpPr/>
          <p:nvPr/>
        </p:nvSpPr>
        <p:spPr>
          <a:xfrm>
            <a:off x="1074475" y="1970937"/>
            <a:ext cx="1118975" cy="794725"/>
          </a:xfrm>
          <a:custGeom>
            <a:avLst/>
            <a:gdLst/>
            <a:ahLst/>
            <a:cxnLst/>
            <a:rect l="0" t="0" r="0" b="0"/>
            <a:pathLst>
              <a:path w="44759" h="31789" extrusionOk="0">
                <a:moveTo>
                  <a:pt x="44759" y="0"/>
                </a:moveTo>
                <a:lnTo>
                  <a:pt x="14495" y="7884"/>
                </a:lnTo>
                <a:lnTo>
                  <a:pt x="254" y="15005"/>
                </a:lnTo>
                <a:lnTo>
                  <a:pt x="0" y="31789"/>
                </a:lnTo>
                <a:lnTo>
                  <a:pt x="41707" y="18565"/>
                </a:lnTo>
                <a:close/>
              </a:path>
            </a:pathLst>
          </a:cu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27" name="Shape 727"/>
          <p:cNvSpPr/>
          <p:nvPr/>
        </p:nvSpPr>
        <p:spPr>
          <a:xfrm>
            <a:off x="1093525" y="2435062"/>
            <a:ext cx="1125350" cy="1392375"/>
          </a:xfrm>
          <a:custGeom>
            <a:avLst/>
            <a:gdLst/>
            <a:ahLst/>
            <a:cxnLst/>
            <a:rect l="0" t="0" r="0" b="0"/>
            <a:pathLst>
              <a:path w="45014" h="55695" extrusionOk="0">
                <a:moveTo>
                  <a:pt x="0" y="13224"/>
                </a:moveTo>
                <a:lnTo>
                  <a:pt x="11190" y="33570"/>
                </a:lnTo>
                <a:lnTo>
                  <a:pt x="25432" y="27212"/>
                </a:lnTo>
                <a:lnTo>
                  <a:pt x="25686" y="31026"/>
                </a:lnTo>
                <a:lnTo>
                  <a:pt x="15514" y="35350"/>
                </a:lnTo>
                <a:lnTo>
                  <a:pt x="14242" y="38402"/>
                </a:lnTo>
                <a:lnTo>
                  <a:pt x="17294" y="42725"/>
                </a:lnTo>
                <a:lnTo>
                  <a:pt x="28229" y="55695"/>
                </a:lnTo>
                <a:lnTo>
                  <a:pt x="45014" y="24923"/>
                </a:lnTo>
                <a:lnTo>
                  <a:pt x="37130" y="21617"/>
                </a:lnTo>
                <a:lnTo>
                  <a:pt x="41199" y="0"/>
                </a:lnTo>
                <a:close/>
              </a:path>
            </a:pathLst>
          </a:cu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28" name="Shape 728"/>
          <p:cNvSpPr txBox="1"/>
          <p:nvPr/>
        </p:nvSpPr>
        <p:spPr>
          <a:xfrm>
            <a:off x="1460000" y="2776058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LS3</a:t>
            </a:r>
          </a:p>
        </p:txBody>
      </p:sp>
      <p:sp>
        <p:nvSpPr>
          <p:cNvPr id="729" name="Shape 729"/>
          <p:cNvSpPr txBox="1"/>
          <p:nvPr/>
        </p:nvSpPr>
        <p:spPr>
          <a:xfrm>
            <a:off x="1400900" y="2268721"/>
            <a:ext cx="392400" cy="19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DS3</a:t>
            </a:r>
          </a:p>
        </p:txBody>
      </p:sp>
      <p:sp>
        <p:nvSpPr>
          <p:cNvPr id="730" name="Shape 730"/>
          <p:cNvSpPr/>
          <p:nvPr/>
        </p:nvSpPr>
        <p:spPr>
          <a:xfrm>
            <a:off x="7140125" y="239400"/>
            <a:ext cx="1420500" cy="233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Dorsal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731" name="Shape 731"/>
          <p:cNvSpPr/>
          <p:nvPr/>
        </p:nvSpPr>
        <p:spPr>
          <a:xfrm>
            <a:off x="7140125" y="472942"/>
            <a:ext cx="1420500" cy="233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Lateral </a:t>
            </a:r>
            <a:r>
              <a:rPr lang="en" sz="1200" b="1">
                <a:solidFill>
                  <a:schemeClr val="dk1"/>
                </a:solidFill>
              </a:rPr>
              <a:t> </a:t>
            </a:r>
            <a:r>
              <a:rPr lang="en" sz="1200"/>
              <a:t>Stream</a:t>
            </a:r>
          </a:p>
        </p:txBody>
      </p:sp>
      <p:sp>
        <p:nvSpPr>
          <p:cNvPr id="732" name="Shape 732"/>
          <p:cNvSpPr/>
          <p:nvPr/>
        </p:nvSpPr>
        <p:spPr>
          <a:xfrm>
            <a:off x="7140125" y="707774"/>
            <a:ext cx="1420500" cy="233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/>
              <a:t>Ventral Stream</a:t>
            </a:r>
          </a:p>
        </p:txBody>
      </p:sp>
      <p:sp>
        <p:nvSpPr>
          <p:cNvPr id="733" name="Shape 733"/>
          <p:cNvSpPr txBox="1"/>
          <p:nvPr/>
        </p:nvSpPr>
        <p:spPr>
          <a:xfrm>
            <a:off x="4529025" y="4234025"/>
            <a:ext cx="4692600" cy="82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These regions correspond with different functions: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The lateral region encodes </a:t>
            </a:r>
            <a:r>
              <a:rPr lang="en" b="1"/>
              <a:t>location</a:t>
            </a:r>
            <a:r>
              <a:rPr lang="en"/>
              <a:t>.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The ventral </a:t>
            </a:r>
            <a:r>
              <a:rPr lang="en">
                <a:solidFill>
                  <a:schemeClr val="dk1"/>
                </a:solidFill>
              </a:rPr>
              <a:t>region </a:t>
            </a:r>
            <a:r>
              <a:rPr lang="en"/>
              <a:t>encodes </a:t>
            </a:r>
            <a:r>
              <a:rPr lang="en" b="1"/>
              <a:t>features</a:t>
            </a:r>
            <a:r>
              <a:rPr lang="en"/>
              <a:t>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Shape 7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Three Streams Hypothesis</a:t>
            </a:r>
          </a:p>
        </p:txBody>
      </p:sp>
      <p:sp>
        <p:nvSpPr>
          <p:cNvPr id="739" name="Shape 739"/>
          <p:cNvSpPr/>
          <p:nvPr/>
        </p:nvSpPr>
        <p:spPr>
          <a:xfrm>
            <a:off x="8195432" y="3469180"/>
            <a:ext cx="688200" cy="257100"/>
          </a:xfrm>
          <a:prstGeom prst="ellipse">
            <a:avLst/>
          </a:prstGeom>
          <a:solidFill>
            <a:srgbClr val="6FA8D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V1</a:t>
            </a:r>
          </a:p>
        </p:txBody>
      </p:sp>
      <p:cxnSp>
        <p:nvCxnSpPr>
          <p:cNvPr id="740" name="Shape 740"/>
          <p:cNvCxnSpPr>
            <a:stCxn id="739" idx="1"/>
            <a:endCxn id="741" idx="5"/>
          </p:cNvCxnSpPr>
          <p:nvPr/>
        </p:nvCxnSpPr>
        <p:spPr>
          <a:xfrm rot="10800000">
            <a:off x="6694517" y="2570532"/>
            <a:ext cx="1601700" cy="93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42" name="Shape 742"/>
          <p:cNvCxnSpPr>
            <a:stCxn id="739" idx="3"/>
            <a:endCxn id="743" idx="7"/>
          </p:cNvCxnSpPr>
          <p:nvPr/>
        </p:nvCxnSpPr>
        <p:spPr>
          <a:xfrm flipH="1">
            <a:off x="6692117" y="3688629"/>
            <a:ext cx="1604100" cy="93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44" name="Shape 744"/>
          <p:cNvSpPr/>
          <p:nvPr/>
        </p:nvSpPr>
        <p:spPr>
          <a:xfrm>
            <a:off x="1798350" y="3462999"/>
            <a:ext cx="9111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VLPFC</a:t>
            </a:r>
          </a:p>
        </p:txBody>
      </p:sp>
      <p:sp>
        <p:nvSpPr>
          <p:cNvPr id="745" name="Shape 745"/>
          <p:cNvSpPr/>
          <p:nvPr/>
        </p:nvSpPr>
        <p:spPr>
          <a:xfrm>
            <a:off x="1804936" y="2351125"/>
            <a:ext cx="9111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DLPFC</a:t>
            </a:r>
          </a:p>
        </p:txBody>
      </p:sp>
      <p:cxnSp>
        <p:nvCxnSpPr>
          <p:cNvPr id="746" name="Shape 746"/>
          <p:cNvCxnSpPr>
            <a:stCxn id="747" idx="2"/>
            <a:endCxn id="745" idx="6"/>
          </p:cNvCxnSpPr>
          <p:nvPr/>
        </p:nvCxnSpPr>
        <p:spPr>
          <a:xfrm rot="10800000">
            <a:off x="2715928" y="2479679"/>
            <a:ext cx="10182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47" name="Shape 747"/>
          <p:cNvSpPr/>
          <p:nvPr/>
        </p:nvSpPr>
        <p:spPr>
          <a:xfrm>
            <a:off x="3734128" y="2351129"/>
            <a:ext cx="9177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PMd</a:t>
            </a:r>
          </a:p>
        </p:txBody>
      </p:sp>
      <p:sp>
        <p:nvSpPr>
          <p:cNvPr id="748" name="Shape 748"/>
          <p:cNvSpPr/>
          <p:nvPr/>
        </p:nvSpPr>
        <p:spPr>
          <a:xfrm>
            <a:off x="3805868" y="3469180"/>
            <a:ext cx="796200" cy="2571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PMv</a:t>
            </a:r>
          </a:p>
        </p:txBody>
      </p:sp>
      <p:sp>
        <p:nvSpPr>
          <p:cNvPr id="749" name="Shape 749"/>
          <p:cNvSpPr/>
          <p:nvPr/>
        </p:nvSpPr>
        <p:spPr>
          <a:xfrm>
            <a:off x="7854989" y="537067"/>
            <a:ext cx="1119300" cy="240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Perception Area</a:t>
            </a:r>
          </a:p>
        </p:txBody>
      </p:sp>
      <p:sp>
        <p:nvSpPr>
          <p:cNvPr id="750" name="Shape 750"/>
          <p:cNvSpPr/>
          <p:nvPr/>
        </p:nvSpPr>
        <p:spPr>
          <a:xfrm>
            <a:off x="7854989" y="777420"/>
            <a:ext cx="1119300" cy="2403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/>
              <a:t>Action Area</a:t>
            </a:r>
          </a:p>
        </p:txBody>
      </p:sp>
      <p:sp>
        <p:nvSpPr>
          <p:cNvPr id="751" name="Shape 751"/>
          <p:cNvSpPr/>
          <p:nvPr/>
        </p:nvSpPr>
        <p:spPr>
          <a:xfrm>
            <a:off x="7855001" y="261012"/>
            <a:ext cx="1119300" cy="20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Color Key</a:t>
            </a:r>
          </a:p>
        </p:txBody>
      </p:sp>
      <p:sp>
        <p:nvSpPr>
          <p:cNvPr id="743" name="Shape 743"/>
          <p:cNvSpPr/>
          <p:nvPr/>
        </p:nvSpPr>
        <p:spPr>
          <a:xfrm>
            <a:off x="6104764" y="4587202"/>
            <a:ext cx="688199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TEO</a:t>
            </a:r>
          </a:p>
        </p:txBody>
      </p:sp>
      <p:sp>
        <p:nvSpPr>
          <p:cNvPr id="741" name="Shape 741"/>
          <p:cNvSpPr/>
          <p:nvPr/>
        </p:nvSpPr>
        <p:spPr>
          <a:xfrm>
            <a:off x="6106970" y="2351081"/>
            <a:ext cx="688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SPL</a:t>
            </a:r>
          </a:p>
        </p:txBody>
      </p:sp>
      <p:cxnSp>
        <p:nvCxnSpPr>
          <p:cNvPr id="752" name="Shape 752"/>
          <p:cNvCxnSpPr>
            <a:stCxn id="739" idx="2"/>
            <a:endCxn id="753" idx="6"/>
          </p:cNvCxnSpPr>
          <p:nvPr/>
        </p:nvCxnSpPr>
        <p:spPr>
          <a:xfrm rot="10800000">
            <a:off x="6792932" y="3597730"/>
            <a:ext cx="1402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54" name="Shape 754"/>
          <p:cNvCxnSpPr>
            <a:stCxn id="744" idx="6"/>
            <a:endCxn id="748" idx="2"/>
          </p:cNvCxnSpPr>
          <p:nvPr/>
        </p:nvCxnSpPr>
        <p:spPr>
          <a:xfrm>
            <a:off x="2709450" y="3591549"/>
            <a:ext cx="1096500" cy="6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53" name="Shape 753"/>
          <p:cNvSpPr/>
          <p:nvPr/>
        </p:nvSpPr>
        <p:spPr>
          <a:xfrm>
            <a:off x="6104775" y="3469142"/>
            <a:ext cx="688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IPL</a:t>
            </a:r>
          </a:p>
        </p:txBody>
      </p:sp>
      <p:cxnSp>
        <p:nvCxnSpPr>
          <p:cNvPr id="755" name="Shape 755"/>
          <p:cNvCxnSpPr>
            <a:stCxn id="753" idx="2"/>
            <a:endCxn id="748" idx="6"/>
          </p:cNvCxnSpPr>
          <p:nvPr/>
        </p:nvCxnSpPr>
        <p:spPr>
          <a:xfrm rot="10800000">
            <a:off x="4602075" y="3597692"/>
            <a:ext cx="15027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56" name="Shape 756"/>
          <p:cNvCxnSpPr>
            <a:stCxn id="747" idx="6"/>
            <a:endCxn id="741" idx="2"/>
          </p:cNvCxnSpPr>
          <p:nvPr/>
        </p:nvCxnSpPr>
        <p:spPr>
          <a:xfrm>
            <a:off x="4651828" y="2479679"/>
            <a:ext cx="1455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757" name="Shape 757"/>
          <p:cNvSpPr txBox="1"/>
          <p:nvPr/>
        </p:nvSpPr>
        <p:spPr>
          <a:xfrm rot="-2265">
            <a:off x="4921026" y="3412837"/>
            <a:ext cx="910500" cy="3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Stable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Affordances</a:t>
            </a:r>
          </a:p>
        </p:txBody>
      </p:sp>
      <p:sp>
        <p:nvSpPr>
          <p:cNvPr id="758" name="Shape 758"/>
          <p:cNvSpPr txBox="1"/>
          <p:nvPr/>
        </p:nvSpPr>
        <p:spPr>
          <a:xfrm rot="-2265">
            <a:off x="4977536" y="2302762"/>
            <a:ext cx="910500" cy="3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Variable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Affordances</a:t>
            </a:r>
          </a:p>
        </p:txBody>
      </p:sp>
      <p:cxnSp>
        <p:nvCxnSpPr>
          <p:cNvPr id="759" name="Shape 759"/>
          <p:cNvCxnSpPr>
            <a:stCxn id="747" idx="5"/>
            <a:endCxn id="760" idx="3"/>
          </p:cNvCxnSpPr>
          <p:nvPr/>
        </p:nvCxnSpPr>
        <p:spPr>
          <a:xfrm rot="-5400000" flipH="1">
            <a:off x="4494184" y="2593828"/>
            <a:ext cx="424200" cy="377700"/>
          </a:xfrm>
          <a:prstGeom prst="curved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61" name="Shape 761"/>
          <p:cNvCxnSpPr>
            <a:stCxn id="748" idx="7"/>
            <a:endCxn id="760" idx="3"/>
          </p:cNvCxnSpPr>
          <p:nvPr/>
        </p:nvCxnSpPr>
        <p:spPr>
          <a:xfrm rot="-5400000">
            <a:off x="4434167" y="3046032"/>
            <a:ext cx="512100" cy="409500"/>
          </a:xfrm>
          <a:prstGeom prst="curved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62" name="Shape 762"/>
          <p:cNvCxnSpPr>
            <a:stCxn id="744" idx="2"/>
            <a:endCxn id="745" idx="2"/>
          </p:cNvCxnSpPr>
          <p:nvPr/>
        </p:nvCxnSpPr>
        <p:spPr>
          <a:xfrm rot="10800000" flipH="1">
            <a:off x="1798350" y="2479749"/>
            <a:ext cx="6600" cy="1111800"/>
          </a:xfrm>
          <a:prstGeom prst="curvedConnector3">
            <a:avLst>
              <a:gd name="adj1" fmla="val -360795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63" name="Shape 763"/>
          <p:cNvSpPr/>
          <p:nvPr/>
        </p:nvSpPr>
        <p:spPr>
          <a:xfrm rot="-5400000">
            <a:off x="3170414" y="903213"/>
            <a:ext cx="175500" cy="18087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4" name="Shape 764"/>
          <p:cNvSpPr/>
          <p:nvPr/>
        </p:nvSpPr>
        <p:spPr>
          <a:xfrm rot="-5400000">
            <a:off x="5334122" y="903213"/>
            <a:ext cx="175500" cy="18087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5" name="Shape 765"/>
          <p:cNvSpPr/>
          <p:nvPr/>
        </p:nvSpPr>
        <p:spPr>
          <a:xfrm rot="-5400000">
            <a:off x="7511004" y="903213"/>
            <a:ext cx="175500" cy="18087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6" name="Shape 766"/>
          <p:cNvSpPr/>
          <p:nvPr/>
        </p:nvSpPr>
        <p:spPr>
          <a:xfrm>
            <a:off x="3794881" y="4587221"/>
            <a:ext cx="796200" cy="2571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TE</a:t>
            </a:r>
          </a:p>
        </p:txBody>
      </p:sp>
      <p:cxnSp>
        <p:nvCxnSpPr>
          <p:cNvPr id="767" name="Shape 767"/>
          <p:cNvCxnSpPr>
            <a:stCxn id="743" idx="2"/>
            <a:endCxn id="766" idx="6"/>
          </p:cNvCxnSpPr>
          <p:nvPr/>
        </p:nvCxnSpPr>
        <p:spPr>
          <a:xfrm rot="10800000">
            <a:off x="4590964" y="4715752"/>
            <a:ext cx="1513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68" name="Shape 768"/>
          <p:cNvCxnSpPr>
            <a:stCxn id="766" idx="1"/>
            <a:endCxn id="744" idx="5"/>
          </p:cNvCxnSpPr>
          <p:nvPr/>
        </p:nvCxnSpPr>
        <p:spPr>
          <a:xfrm rot="10800000">
            <a:off x="2575882" y="3682573"/>
            <a:ext cx="1335600" cy="942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69" name="Shape 769"/>
          <p:cNvSpPr txBox="1"/>
          <p:nvPr/>
        </p:nvSpPr>
        <p:spPr>
          <a:xfrm>
            <a:off x="2600613" y="1362725"/>
            <a:ext cx="1317600" cy="46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Three</a:t>
            </a:r>
          </a:p>
        </p:txBody>
      </p:sp>
      <p:sp>
        <p:nvSpPr>
          <p:cNvPr id="770" name="Shape 770"/>
          <p:cNvSpPr txBox="1"/>
          <p:nvPr/>
        </p:nvSpPr>
        <p:spPr>
          <a:xfrm>
            <a:off x="4870031" y="1362724"/>
            <a:ext cx="1119300" cy="46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Two</a:t>
            </a:r>
          </a:p>
        </p:txBody>
      </p:sp>
      <p:sp>
        <p:nvSpPr>
          <p:cNvPr id="771" name="Shape 771"/>
          <p:cNvSpPr txBox="1"/>
          <p:nvPr/>
        </p:nvSpPr>
        <p:spPr>
          <a:xfrm>
            <a:off x="7032631" y="1362724"/>
            <a:ext cx="1119300" cy="46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Stage One</a:t>
            </a:r>
          </a:p>
        </p:txBody>
      </p:sp>
      <p:sp>
        <p:nvSpPr>
          <p:cNvPr id="772" name="Shape 772"/>
          <p:cNvSpPr txBox="1"/>
          <p:nvPr/>
        </p:nvSpPr>
        <p:spPr>
          <a:xfrm rot="-2265">
            <a:off x="7038961" y="3334637"/>
            <a:ext cx="910500" cy="3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Locations</a:t>
            </a:r>
          </a:p>
        </p:txBody>
      </p:sp>
      <p:sp>
        <p:nvSpPr>
          <p:cNvPr id="773" name="Shape 773"/>
          <p:cNvSpPr txBox="1"/>
          <p:nvPr/>
        </p:nvSpPr>
        <p:spPr>
          <a:xfrm rot="-1865208">
            <a:off x="7092048" y="3851744"/>
            <a:ext cx="910453" cy="353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Features</a:t>
            </a:r>
          </a:p>
        </p:txBody>
      </p:sp>
      <p:sp>
        <p:nvSpPr>
          <p:cNvPr id="774" name="Shape 774"/>
          <p:cNvSpPr/>
          <p:nvPr/>
        </p:nvSpPr>
        <p:spPr>
          <a:xfrm rot="10800000">
            <a:off x="1172875" y="2137142"/>
            <a:ext cx="175500" cy="6849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5" name="Shape 775"/>
          <p:cNvSpPr/>
          <p:nvPr/>
        </p:nvSpPr>
        <p:spPr>
          <a:xfrm rot="10800000">
            <a:off x="1166225" y="3219792"/>
            <a:ext cx="175500" cy="6849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6" name="Shape 776"/>
          <p:cNvSpPr/>
          <p:nvPr/>
        </p:nvSpPr>
        <p:spPr>
          <a:xfrm rot="10800000">
            <a:off x="1172875" y="4302417"/>
            <a:ext cx="175500" cy="684900"/>
          </a:xfrm>
          <a:prstGeom prst="rightBrace">
            <a:avLst>
              <a:gd name="adj1" fmla="val 8333"/>
              <a:gd name="adj2" fmla="val 4973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7" name="Shape 777"/>
          <p:cNvSpPr txBox="1"/>
          <p:nvPr/>
        </p:nvSpPr>
        <p:spPr>
          <a:xfrm>
            <a:off x="-2" y="2064475"/>
            <a:ext cx="1018200" cy="77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Dorsal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Stream</a:t>
            </a:r>
          </a:p>
        </p:txBody>
      </p:sp>
      <p:sp>
        <p:nvSpPr>
          <p:cNvPr id="778" name="Shape 778"/>
          <p:cNvSpPr txBox="1"/>
          <p:nvPr/>
        </p:nvSpPr>
        <p:spPr>
          <a:xfrm>
            <a:off x="-2" y="3211175"/>
            <a:ext cx="1018200" cy="77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Lateral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Stream</a:t>
            </a:r>
          </a:p>
        </p:txBody>
      </p:sp>
      <p:sp>
        <p:nvSpPr>
          <p:cNvPr id="779" name="Shape 779"/>
          <p:cNvSpPr txBox="1"/>
          <p:nvPr/>
        </p:nvSpPr>
        <p:spPr>
          <a:xfrm>
            <a:off x="-2" y="4258325"/>
            <a:ext cx="1018200" cy="77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/>
              <a:t>Ventral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b="1"/>
              <a:t>Stream</a:t>
            </a:r>
          </a:p>
        </p:txBody>
      </p:sp>
      <p:sp>
        <p:nvSpPr>
          <p:cNvPr id="780" name="Shape 780"/>
          <p:cNvSpPr/>
          <p:nvPr/>
        </p:nvSpPr>
        <p:spPr>
          <a:xfrm>
            <a:off x="5376274" y="2866100"/>
            <a:ext cx="481200" cy="257100"/>
          </a:xfrm>
          <a:prstGeom prst="flowChartDelay">
            <a:avLst/>
          </a:prstGeom>
          <a:solidFill>
            <a:srgbClr val="6FA8D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S1</a:t>
            </a:r>
          </a:p>
        </p:txBody>
      </p:sp>
      <p:sp>
        <p:nvSpPr>
          <p:cNvPr id="760" name="Shape 760"/>
          <p:cNvSpPr/>
          <p:nvPr/>
        </p:nvSpPr>
        <p:spPr>
          <a:xfrm flipH="1">
            <a:off x="4895074" y="2866100"/>
            <a:ext cx="481200" cy="257100"/>
          </a:xfrm>
          <a:prstGeom prst="flowChartDelay">
            <a:avLst/>
          </a:prstGeom>
          <a:solidFill>
            <a:srgbClr val="E0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M1</a:t>
            </a:r>
          </a:p>
        </p:txBody>
      </p:sp>
      <p:sp>
        <p:nvSpPr>
          <p:cNvPr id="781" name="Shape 781"/>
          <p:cNvSpPr/>
          <p:nvPr/>
        </p:nvSpPr>
        <p:spPr>
          <a:xfrm rot="5400000" flipH="1">
            <a:off x="5130675" y="3772112"/>
            <a:ext cx="427500" cy="440700"/>
          </a:xfrm>
          <a:prstGeom prst="flowChartDelay">
            <a:avLst/>
          </a:prstGeom>
          <a:solidFill>
            <a:srgbClr val="6FA8D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000"/>
          </a:p>
        </p:txBody>
      </p:sp>
      <p:sp>
        <p:nvSpPr>
          <p:cNvPr id="782" name="Shape 782"/>
          <p:cNvSpPr/>
          <p:nvPr/>
        </p:nvSpPr>
        <p:spPr>
          <a:xfrm rot="5400000">
            <a:off x="5130675" y="4199612"/>
            <a:ext cx="427500" cy="440700"/>
          </a:xfrm>
          <a:prstGeom prst="flowChartDelay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1000"/>
          </a:p>
        </p:txBody>
      </p:sp>
      <p:sp>
        <p:nvSpPr>
          <p:cNvPr id="783" name="Shape 783"/>
          <p:cNvSpPr txBox="1"/>
          <p:nvPr/>
        </p:nvSpPr>
        <p:spPr>
          <a:xfrm>
            <a:off x="5155575" y="3871112"/>
            <a:ext cx="377700" cy="25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A1</a:t>
            </a:r>
          </a:p>
        </p:txBody>
      </p:sp>
      <p:sp>
        <p:nvSpPr>
          <p:cNvPr id="784" name="Shape 784"/>
          <p:cNvSpPr txBox="1"/>
          <p:nvPr/>
        </p:nvSpPr>
        <p:spPr>
          <a:xfrm>
            <a:off x="5155575" y="4293437"/>
            <a:ext cx="377700" cy="25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AC</a:t>
            </a:r>
          </a:p>
        </p:txBody>
      </p:sp>
      <p:sp>
        <p:nvSpPr>
          <p:cNvPr id="785" name="Shape 785"/>
          <p:cNvSpPr txBox="1"/>
          <p:nvPr/>
        </p:nvSpPr>
        <p:spPr>
          <a:xfrm rot="852714">
            <a:off x="3709905" y="3926894"/>
            <a:ext cx="1067986" cy="4597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Speech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Comprehension</a:t>
            </a:r>
          </a:p>
        </p:txBody>
      </p:sp>
      <p:cxnSp>
        <p:nvCxnSpPr>
          <p:cNvPr id="786" name="Shape 786"/>
          <p:cNvCxnSpPr>
            <a:stCxn id="782" idx="0"/>
            <a:endCxn id="753" idx="4"/>
          </p:cNvCxnSpPr>
          <p:nvPr/>
        </p:nvCxnSpPr>
        <p:spPr>
          <a:xfrm rot="10800000" flipH="1">
            <a:off x="5564775" y="3726362"/>
            <a:ext cx="884100" cy="693600"/>
          </a:xfrm>
          <a:prstGeom prst="curved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87" name="Shape 787"/>
          <p:cNvSpPr txBox="1"/>
          <p:nvPr/>
        </p:nvSpPr>
        <p:spPr>
          <a:xfrm rot="-1341075">
            <a:off x="5443098" y="4070604"/>
            <a:ext cx="1068150" cy="459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/>
              <a:t>Speech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000"/>
              <a:t>Production</a:t>
            </a:r>
          </a:p>
        </p:txBody>
      </p:sp>
      <p:cxnSp>
        <p:nvCxnSpPr>
          <p:cNvPr id="788" name="Shape 788"/>
          <p:cNvCxnSpPr>
            <a:stCxn id="782" idx="2"/>
            <a:endCxn id="744" idx="5"/>
          </p:cNvCxnSpPr>
          <p:nvPr/>
        </p:nvCxnSpPr>
        <p:spPr>
          <a:xfrm rot="10800000">
            <a:off x="2575875" y="3682562"/>
            <a:ext cx="2548200" cy="737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1554</Words>
  <Application>Microsoft Office PowerPoint</Application>
  <PresentationFormat>On-screen Show (16:9)</PresentationFormat>
  <Paragraphs>474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Average</vt:lpstr>
      <vt:lpstr>simple-light-2</vt:lpstr>
      <vt:lpstr>The Three Stream Hypothesis</vt:lpstr>
      <vt:lpstr>Talk Outline</vt:lpstr>
      <vt:lpstr>Two Dual Stream traditions</vt:lpstr>
      <vt:lpstr>Left Hemisphere Flat Map</vt:lpstr>
      <vt:lpstr>Three Streams: “How”, “Where”, “What”</vt:lpstr>
      <vt:lpstr>Reconciling The Traditions</vt:lpstr>
      <vt:lpstr>Bisecting Ventro-Dorsal Stream</vt:lpstr>
      <vt:lpstr>Dual Stream Models of Speech Processing</vt:lpstr>
      <vt:lpstr>Integrating Audition</vt:lpstr>
      <vt:lpstr>Summing Up</vt:lpstr>
      <vt:lpstr>Talk Outline</vt:lpstr>
      <vt:lpstr>Blindsight</vt:lpstr>
      <vt:lpstr>Hemispatial Neglect</vt:lpstr>
      <vt:lpstr>Lesional Evidences</vt:lpstr>
      <vt:lpstr>Lesions &amp; Streams</vt:lpstr>
      <vt:lpstr>Talk Outline</vt:lpstr>
      <vt:lpstr>Improving Parcellation Granularity</vt:lpstr>
      <vt:lpstr>Five Circuits</vt:lpstr>
      <vt:lpstr>Peripersonal Space</vt:lpstr>
      <vt:lpstr>VIP → F4: Reaching &amp; Peripersonal Space</vt:lpstr>
      <vt:lpstr>About F5</vt:lpstr>
      <vt:lpstr>AIP → F5ab: Grasping </vt:lpstr>
      <vt:lpstr>PF → F5c: Action Understanding</vt:lpstr>
      <vt:lpstr>Summarizing The Parieto-Premotor Circuits</vt:lpstr>
      <vt:lpstr>Talk Outline</vt:lpstr>
      <vt:lpstr>Broader View Of Streams</vt:lpstr>
      <vt:lpstr>Three Stages</vt:lpstr>
      <vt:lpstr>Searching for “What” vs “Where”</vt:lpstr>
      <vt:lpstr>Dual-Representation Categories</vt:lpstr>
      <vt:lpstr>The Three Streams Hypothesis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Stream Hypothesis</dc:title>
  <cp:lastModifiedBy>admin.local</cp:lastModifiedBy>
  <cp:revision>1</cp:revision>
  <dcterms:modified xsi:type="dcterms:W3CDTF">2016-04-15T18:08:44Z</dcterms:modified>
</cp:coreProperties>
</file>