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Shape 16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Shape 17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Shape 18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Shape 19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Shape 22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Shape 23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Shape 26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Shape 32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Shape 33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Shape 34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Shape 35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0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0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0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0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0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Bayesian Reasoning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2.1) Bayesian Inference is Reallocation of Credibility Across Possibilities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Inference As Credibility Reallocation</a:t>
            </a:r>
          </a:p>
        </p:txBody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x="311700" y="1152475"/>
            <a:ext cx="3273600" cy="3416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Sherlock Holmes uses Bayesian inference!</a:t>
            </a:r>
          </a:p>
          <a:p>
            <a:pPr lvl="0">
              <a:spcBef>
                <a:spcPts val="0"/>
              </a:spcBef>
              <a:buNone/>
            </a:pPr>
            <a:r>
              <a:rPr i="1" lang="en"/>
              <a:t>“When you have eliminated the impossible, whatever remains, however implausible, must be the truth”</a:t>
            </a:r>
          </a:p>
        </p:txBody>
      </p:sp>
      <p:pic>
        <p:nvPicPr>
          <p:cNvPr id="66" name="Shape 66"/>
          <p:cNvPicPr preferRelativeResize="0"/>
          <p:nvPr/>
        </p:nvPicPr>
        <p:blipFill rotWithShape="1">
          <a:blip r:embed="rId3">
            <a:alphaModFix/>
          </a:blip>
          <a:srcRect b="20502" l="3764" r="62537" t="39810"/>
          <a:stretch/>
        </p:blipFill>
        <p:spPr>
          <a:xfrm>
            <a:off x="3882375" y="1601000"/>
            <a:ext cx="1733274" cy="272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Shape 67"/>
          <p:cNvPicPr preferRelativeResize="0"/>
          <p:nvPr/>
        </p:nvPicPr>
        <p:blipFill rotWithShape="1">
          <a:blip r:embed="rId3">
            <a:alphaModFix/>
          </a:blip>
          <a:srcRect b="20502" l="36356" r="32383" t="39810"/>
          <a:stretch/>
        </p:blipFill>
        <p:spPr>
          <a:xfrm>
            <a:off x="5558700" y="1601000"/>
            <a:ext cx="1607874" cy="272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Shape 68"/>
          <p:cNvPicPr preferRelativeResize="0"/>
          <p:nvPr/>
        </p:nvPicPr>
        <p:blipFill rotWithShape="1">
          <a:blip r:embed="rId3">
            <a:alphaModFix/>
          </a:blip>
          <a:srcRect b="20502" l="66301" r="0" t="39810"/>
          <a:stretch/>
        </p:blipFill>
        <p:spPr>
          <a:xfrm>
            <a:off x="7104325" y="1601000"/>
            <a:ext cx="1733274" cy="272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Probabilistic Inference</a:t>
            </a:r>
          </a:p>
        </p:txBody>
      </p:sp>
      <p:sp>
        <p:nvSpPr>
          <p:cNvPr id="74" name="Shape 74"/>
          <p:cNvSpPr txBox="1"/>
          <p:nvPr>
            <p:ph idx="1" type="body"/>
          </p:nvPr>
        </p:nvSpPr>
        <p:spPr>
          <a:xfrm>
            <a:off x="311700" y="1152475"/>
            <a:ext cx="5577900" cy="38853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Four factories which make balls with diameter varying according to normal distribution.</a:t>
            </a:r>
          </a:p>
          <a:p>
            <a:pPr indent="-228600" lvl="0" marL="914400">
              <a:spcBef>
                <a:spcPts val="0"/>
              </a:spcBef>
              <a:buAutoNum type="arabicPeriod"/>
            </a:pPr>
            <a:r>
              <a:rPr lang="en"/>
              <a:t>Balls with diameter (μ,  𝞂) = (1in, 1in)</a:t>
            </a:r>
          </a:p>
          <a:p>
            <a:pPr indent="-228600" lvl="0" marL="914400" rtl="0">
              <a:spcBef>
                <a:spcPts val="0"/>
              </a:spcBef>
              <a:buAutoNum type="arabicPeriod"/>
            </a:pPr>
            <a:r>
              <a:rPr lang="en"/>
              <a:t>Balls with diameter (μ,  𝞂) = (2in, 1in)</a:t>
            </a:r>
          </a:p>
          <a:p>
            <a:pPr indent="-228600" lvl="0" marL="914400" rtl="0">
              <a:spcBef>
                <a:spcPts val="0"/>
              </a:spcBef>
              <a:buAutoNum type="arabicPeriod"/>
            </a:pPr>
            <a:r>
              <a:rPr lang="en"/>
              <a:t>Balls with diameter (μ,  𝞂) = (3in, 1in)</a:t>
            </a:r>
          </a:p>
          <a:p>
            <a:pPr indent="-228600" lvl="0" marL="914400" rtl="0">
              <a:spcBef>
                <a:spcPts val="0"/>
              </a:spcBef>
              <a:buAutoNum type="arabicPeriod"/>
            </a:pPr>
            <a:r>
              <a:rPr lang="en"/>
              <a:t>Balls with diameter (μ,  𝞂) = (4in, 1in)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We receive three balls. 1.77, 2.23, 2.70.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Which factory sent that balls?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After updating the evidence, Prob(Factory2) = 0.6</a:t>
            </a:r>
          </a:p>
        </p:txBody>
      </p:sp>
      <p:pic>
        <p:nvPicPr>
          <p:cNvPr id="75" name="Shape 75"/>
          <p:cNvPicPr preferRelativeResize="0"/>
          <p:nvPr/>
        </p:nvPicPr>
        <p:blipFill rotWithShape="1">
          <a:blip r:embed="rId3">
            <a:alphaModFix/>
          </a:blip>
          <a:srcRect b="15281" l="12265" r="18241" t="10390"/>
          <a:stretch/>
        </p:blipFill>
        <p:spPr>
          <a:xfrm>
            <a:off x="6100899" y="1183650"/>
            <a:ext cx="2680700" cy="382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Updating Based On Evidence</a:t>
            </a:r>
          </a:p>
        </p:txBody>
      </p:sp>
      <p:sp>
        <p:nvSpPr>
          <p:cNvPr id="81" name="Shape 81"/>
          <p:cNvSpPr/>
          <p:nvPr/>
        </p:nvSpPr>
        <p:spPr>
          <a:xfrm>
            <a:off x="4701025" y="1999025"/>
            <a:ext cx="317100" cy="2659800"/>
          </a:xfrm>
          <a:prstGeom prst="rect">
            <a:avLst/>
          </a:prstGeom>
          <a:solidFill>
            <a:srgbClr val="FCE5CD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H0</a:t>
            </a:r>
          </a:p>
        </p:txBody>
      </p:sp>
      <p:sp>
        <p:nvSpPr>
          <p:cNvPr id="82" name="Shape 82"/>
          <p:cNvSpPr/>
          <p:nvPr/>
        </p:nvSpPr>
        <p:spPr>
          <a:xfrm>
            <a:off x="4741100" y="2349300"/>
            <a:ext cx="236700" cy="982199"/>
          </a:xfrm>
          <a:prstGeom prst="rect">
            <a:avLst/>
          </a:prstGeom>
          <a:solidFill>
            <a:srgbClr val="6AA84F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1000"/>
          </a:p>
        </p:txBody>
      </p:sp>
      <p:sp>
        <p:nvSpPr>
          <p:cNvPr id="83" name="Shape 83"/>
          <p:cNvSpPr/>
          <p:nvPr/>
        </p:nvSpPr>
        <p:spPr>
          <a:xfrm>
            <a:off x="4741100" y="3326375"/>
            <a:ext cx="236700" cy="1266600"/>
          </a:xfrm>
          <a:prstGeom prst="rect">
            <a:avLst/>
          </a:prstGeom>
          <a:solidFill>
            <a:srgbClr val="E06666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1000"/>
          </a:p>
        </p:txBody>
      </p:sp>
      <p:sp>
        <p:nvSpPr>
          <p:cNvPr id="84" name="Shape 84"/>
          <p:cNvSpPr/>
          <p:nvPr/>
        </p:nvSpPr>
        <p:spPr>
          <a:xfrm>
            <a:off x="5226684" y="2595550"/>
            <a:ext cx="476100" cy="305100"/>
          </a:xfrm>
          <a:prstGeom prst="ellipse">
            <a:avLst/>
          </a:prstGeom>
          <a:solidFill>
            <a:srgbClr val="D5A6BD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800"/>
              <a:t>E1</a:t>
            </a:r>
          </a:p>
        </p:txBody>
      </p:sp>
      <p:sp>
        <p:nvSpPr>
          <p:cNvPr id="85" name="Shape 85"/>
          <p:cNvSpPr/>
          <p:nvPr/>
        </p:nvSpPr>
        <p:spPr>
          <a:xfrm>
            <a:off x="5934512" y="1999025"/>
            <a:ext cx="317100" cy="2659800"/>
          </a:xfrm>
          <a:prstGeom prst="rect">
            <a:avLst/>
          </a:prstGeom>
          <a:solidFill>
            <a:srgbClr val="FCE5CD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H1</a:t>
            </a:r>
          </a:p>
        </p:txBody>
      </p:sp>
      <p:sp>
        <p:nvSpPr>
          <p:cNvPr id="86" name="Shape 86"/>
          <p:cNvSpPr/>
          <p:nvPr/>
        </p:nvSpPr>
        <p:spPr>
          <a:xfrm>
            <a:off x="5974575" y="2349302"/>
            <a:ext cx="236700" cy="2045400"/>
          </a:xfrm>
          <a:prstGeom prst="rect">
            <a:avLst/>
          </a:prstGeom>
          <a:solidFill>
            <a:srgbClr val="6AA84F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1000"/>
          </a:p>
        </p:txBody>
      </p:sp>
      <p:sp>
        <p:nvSpPr>
          <p:cNvPr id="87" name="Shape 87"/>
          <p:cNvSpPr/>
          <p:nvPr/>
        </p:nvSpPr>
        <p:spPr>
          <a:xfrm>
            <a:off x="5974575" y="4394752"/>
            <a:ext cx="236700" cy="198300"/>
          </a:xfrm>
          <a:prstGeom prst="rect">
            <a:avLst/>
          </a:prstGeom>
          <a:solidFill>
            <a:srgbClr val="E06666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1000"/>
          </a:p>
        </p:txBody>
      </p:sp>
      <p:sp>
        <p:nvSpPr>
          <p:cNvPr id="88" name="Shape 88"/>
          <p:cNvSpPr/>
          <p:nvPr/>
        </p:nvSpPr>
        <p:spPr>
          <a:xfrm>
            <a:off x="5214825" y="3064925"/>
            <a:ext cx="499800" cy="528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800"/>
              <a:t>Bayes</a:t>
            </a:r>
          </a:p>
        </p:txBody>
      </p:sp>
      <p:cxnSp>
        <p:nvCxnSpPr>
          <p:cNvPr id="89" name="Shape 89"/>
          <p:cNvCxnSpPr>
            <a:stCxn id="84" idx="4"/>
            <a:endCxn id="88" idx="0"/>
          </p:cNvCxnSpPr>
          <p:nvPr/>
        </p:nvCxnSpPr>
        <p:spPr>
          <a:xfrm>
            <a:off x="5464734" y="2900650"/>
            <a:ext cx="0" cy="164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90" name="Shape 90"/>
          <p:cNvCxnSpPr>
            <a:endCxn id="88" idx="1"/>
          </p:cNvCxnSpPr>
          <p:nvPr/>
        </p:nvCxnSpPr>
        <p:spPr>
          <a:xfrm>
            <a:off x="5023125" y="3323825"/>
            <a:ext cx="191700" cy="5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91" name="Shape 91"/>
          <p:cNvCxnSpPr/>
          <p:nvPr/>
        </p:nvCxnSpPr>
        <p:spPr>
          <a:xfrm>
            <a:off x="5728712" y="3323900"/>
            <a:ext cx="191700" cy="5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92" name="Shape 92"/>
          <p:cNvSpPr/>
          <p:nvPr/>
        </p:nvSpPr>
        <p:spPr>
          <a:xfrm>
            <a:off x="6471434" y="2593075"/>
            <a:ext cx="476100" cy="305100"/>
          </a:xfrm>
          <a:prstGeom prst="ellipse">
            <a:avLst/>
          </a:prstGeom>
          <a:solidFill>
            <a:srgbClr val="D5A6BD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800"/>
              <a:t>E2</a:t>
            </a:r>
          </a:p>
        </p:txBody>
      </p:sp>
      <p:sp>
        <p:nvSpPr>
          <p:cNvPr id="93" name="Shape 93"/>
          <p:cNvSpPr/>
          <p:nvPr/>
        </p:nvSpPr>
        <p:spPr>
          <a:xfrm>
            <a:off x="7179262" y="1996550"/>
            <a:ext cx="317100" cy="2659800"/>
          </a:xfrm>
          <a:prstGeom prst="rect">
            <a:avLst/>
          </a:prstGeom>
          <a:solidFill>
            <a:srgbClr val="FCE5CD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H2</a:t>
            </a:r>
          </a:p>
        </p:txBody>
      </p:sp>
      <p:sp>
        <p:nvSpPr>
          <p:cNvPr id="94" name="Shape 94"/>
          <p:cNvSpPr/>
          <p:nvPr/>
        </p:nvSpPr>
        <p:spPr>
          <a:xfrm>
            <a:off x="7219331" y="2346813"/>
            <a:ext cx="236700" cy="1652399"/>
          </a:xfrm>
          <a:prstGeom prst="rect">
            <a:avLst/>
          </a:prstGeom>
          <a:solidFill>
            <a:srgbClr val="6AA84F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1000"/>
          </a:p>
        </p:txBody>
      </p:sp>
      <p:sp>
        <p:nvSpPr>
          <p:cNvPr id="95" name="Shape 95"/>
          <p:cNvSpPr/>
          <p:nvPr/>
        </p:nvSpPr>
        <p:spPr>
          <a:xfrm>
            <a:off x="7219325" y="4001700"/>
            <a:ext cx="236700" cy="588900"/>
          </a:xfrm>
          <a:prstGeom prst="rect">
            <a:avLst/>
          </a:prstGeom>
          <a:solidFill>
            <a:srgbClr val="E06666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1000"/>
          </a:p>
        </p:txBody>
      </p:sp>
      <p:sp>
        <p:nvSpPr>
          <p:cNvPr id="96" name="Shape 96"/>
          <p:cNvSpPr/>
          <p:nvPr/>
        </p:nvSpPr>
        <p:spPr>
          <a:xfrm>
            <a:off x="6459575" y="3062450"/>
            <a:ext cx="499800" cy="528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800"/>
              <a:t>Bayes</a:t>
            </a:r>
          </a:p>
        </p:txBody>
      </p:sp>
      <p:cxnSp>
        <p:nvCxnSpPr>
          <p:cNvPr id="97" name="Shape 97"/>
          <p:cNvCxnSpPr>
            <a:stCxn id="92" idx="4"/>
            <a:endCxn id="96" idx="0"/>
          </p:cNvCxnSpPr>
          <p:nvPr/>
        </p:nvCxnSpPr>
        <p:spPr>
          <a:xfrm>
            <a:off x="6709484" y="2898175"/>
            <a:ext cx="0" cy="164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98" name="Shape 98"/>
          <p:cNvCxnSpPr/>
          <p:nvPr/>
        </p:nvCxnSpPr>
        <p:spPr>
          <a:xfrm>
            <a:off x="6973462" y="3321425"/>
            <a:ext cx="191700" cy="5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99" name="Shape 99"/>
          <p:cNvCxnSpPr/>
          <p:nvPr/>
        </p:nvCxnSpPr>
        <p:spPr>
          <a:xfrm>
            <a:off x="6259737" y="3326375"/>
            <a:ext cx="191700" cy="5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00" name="Shape 100"/>
          <p:cNvSpPr/>
          <p:nvPr/>
        </p:nvSpPr>
        <p:spPr>
          <a:xfrm>
            <a:off x="7736234" y="2595550"/>
            <a:ext cx="476100" cy="305100"/>
          </a:xfrm>
          <a:prstGeom prst="ellipse">
            <a:avLst/>
          </a:prstGeom>
          <a:solidFill>
            <a:srgbClr val="D5A6BD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800"/>
              <a:t>E3</a:t>
            </a:r>
          </a:p>
        </p:txBody>
      </p:sp>
      <p:sp>
        <p:nvSpPr>
          <p:cNvPr id="101" name="Shape 101"/>
          <p:cNvSpPr/>
          <p:nvPr/>
        </p:nvSpPr>
        <p:spPr>
          <a:xfrm>
            <a:off x="8444062" y="1999025"/>
            <a:ext cx="317100" cy="2659800"/>
          </a:xfrm>
          <a:prstGeom prst="rect">
            <a:avLst/>
          </a:prstGeom>
          <a:solidFill>
            <a:srgbClr val="FCE5CD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/>
              <a:t>H3</a:t>
            </a:r>
          </a:p>
        </p:txBody>
      </p:sp>
      <p:sp>
        <p:nvSpPr>
          <p:cNvPr id="102" name="Shape 102"/>
          <p:cNvSpPr/>
          <p:nvPr/>
        </p:nvSpPr>
        <p:spPr>
          <a:xfrm>
            <a:off x="8484125" y="2349293"/>
            <a:ext cx="236700" cy="780300"/>
          </a:xfrm>
          <a:prstGeom prst="rect">
            <a:avLst/>
          </a:prstGeom>
          <a:solidFill>
            <a:srgbClr val="6AA84F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1000"/>
          </a:p>
        </p:txBody>
      </p:sp>
      <p:sp>
        <p:nvSpPr>
          <p:cNvPr id="103" name="Shape 103"/>
          <p:cNvSpPr/>
          <p:nvPr/>
        </p:nvSpPr>
        <p:spPr>
          <a:xfrm>
            <a:off x="8484125" y="3129594"/>
            <a:ext cx="236700" cy="1463400"/>
          </a:xfrm>
          <a:prstGeom prst="rect">
            <a:avLst/>
          </a:prstGeom>
          <a:solidFill>
            <a:srgbClr val="E06666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1000"/>
          </a:p>
        </p:txBody>
      </p:sp>
      <p:sp>
        <p:nvSpPr>
          <p:cNvPr id="104" name="Shape 104"/>
          <p:cNvSpPr/>
          <p:nvPr/>
        </p:nvSpPr>
        <p:spPr>
          <a:xfrm>
            <a:off x="7724375" y="3064925"/>
            <a:ext cx="499800" cy="5280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800"/>
              <a:t>Bayes</a:t>
            </a:r>
          </a:p>
        </p:txBody>
      </p:sp>
      <p:cxnSp>
        <p:nvCxnSpPr>
          <p:cNvPr id="105" name="Shape 105"/>
          <p:cNvCxnSpPr>
            <a:stCxn id="100" idx="4"/>
            <a:endCxn id="104" idx="0"/>
          </p:cNvCxnSpPr>
          <p:nvPr/>
        </p:nvCxnSpPr>
        <p:spPr>
          <a:xfrm>
            <a:off x="7974284" y="2900650"/>
            <a:ext cx="0" cy="164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06" name="Shape 106"/>
          <p:cNvCxnSpPr/>
          <p:nvPr/>
        </p:nvCxnSpPr>
        <p:spPr>
          <a:xfrm>
            <a:off x="8238262" y="3323900"/>
            <a:ext cx="191700" cy="5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07" name="Shape 107"/>
          <p:cNvCxnSpPr/>
          <p:nvPr/>
        </p:nvCxnSpPr>
        <p:spPr>
          <a:xfrm>
            <a:off x="7514512" y="3318950"/>
            <a:ext cx="191700" cy="5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08" name="Shape 108"/>
          <p:cNvSpPr/>
          <p:nvPr/>
        </p:nvSpPr>
        <p:spPr>
          <a:xfrm>
            <a:off x="5644725" y="1585200"/>
            <a:ext cx="896700" cy="257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Prior</a:t>
            </a:r>
          </a:p>
        </p:txBody>
      </p:sp>
      <p:sp>
        <p:nvSpPr>
          <p:cNvPr id="109" name="Shape 109"/>
          <p:cNvSpPr/>
          <p:nvPr/>
        </p:nvSpPr>
        <p:spPr>
          <a:xfrm>
            <a:off x="5644725" y="1327500"/>
            <a:ext cx="896700" cy="257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Posterior</a:t>
            </a:r>
          </a:p>
        </p:txBody>
      </p:sp>
      <p:sp>
        <p:nvSpPr>
          <p:cNvPr id="110" name="Shape 110"/>
          <p:cNvSpPr/>
          <p:nvPr/>
        </p:nvSpPr>
        <p:spPr>
          <a:xfrm>
            <a:off x="6889325" y="1585200"/>
            <a:ext cx="896700" cy="257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Prior</a:t>
            </a:r>
          </a:p>
        </p:txBody>
      </p:sp>
      <p:sp>
        <p:nvSpPr>
          <p:cNvPr id="111" name="Shape 111"/>
          <p:cNvSpPr/>
          <p:nvPr/>
        </p:nvSpPr>
        <p:spPr>
          <a:xfrm>
            <a:off x="6889325" y="1327500"/>
            <a:ext cx="896700" cy="257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Posterior</a:t>
            </a:r>
          </a:p>
        </p:txBody>
      </p:sp>
      <p:sp>
        <p:nvSpPr>
          <p:cNvPr id="112" name="Shape 112"/>
          <p:cNvSpPr/>
          <p:nvPr/>
        </p:nvSpPr>
        <p:spPr>
          <a:xfrm>
            <a:off x="4411225" y="1585187"/>
            <a:ext cx="896700" cy="257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Prior</a:t>
            </a:r>
          </a:p>
        </p:txBody>
      </p:sp>
      <p:sp>
        <p:nvSpPr>
          <p:cNvPr id="113" name="Shape 113"/>
          <p:cNvSpPr/>
          <p:nvPr/>
        </p:nvSpPr>
        <p:spPr>
          <a:xfrm>
            <a:off x="8154275" y="1327500"/>
            <a:ext cx="896700" cy="257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Posterior</a:t>
            </a:r>
          </a:p>
        </p:txBody>
      </p:sp>
      <p:cxnSp>
        <p:nvCxnSpPr>
          <p:cNvPr id="114" name="Shape 114"/>
          <p:cNvCxnSpPr>
            <a:stCxn id="112" idx="3"/>
            <a:endCxn id="109" idx="1"/>
          </p:cNvCxnSpPr>
          <p:nvPr/>
        </p:nvCxnSpPr>
        <p:spPr>
          <a:xfrm flipH="1" rot="10800000">
            <a:off x="5307925" y="1456337"/>
            <a:ext cx="336900" cy="25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15" name="Shape 115"/>
          <p:cNvCxnSpPr>
            <a:endCxn id="111" idx="1"/>
          </p:cNvCxnSpPr>
          <p:nvPr/>
        </p:nvCxnSpPr>
        <p:spPr>
          <a:xfrm flipH="1" rot="10800000">
            <a:off x="6541325" y="1456350"/>
            <a:ext cx="348000" cy="25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16" name="Shape 116"/>
          <p:cNvCxnSpPr>
            <a:stCxn id="110" idx="3"/>
            <a:endCxn id="113" idx="1"/>
          </p:cNvCxnSpPr>
          <p:nvPr/>
        </p:nvCxnSpPr>
        <p:spPr>
          <a:xfrm flipH="1" rot="10800000">
            <a:off x="7786025" y="1456350"/>
            <a:ext cx="368400" cy="25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17" name="Shape 117"/>
          <p:cNvSpPr txBox="1"/>
          <p:nvPr/>
        </p:nvSpPr>
        <p:spPr>
          <a:xfrm>
            <a:off x="375125" y="1481375"/>
            <a:ext cx="3662100" cy="15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/>
              <a:t>Bayesian reasoning uses new evidence to move from prior to posterior. 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lvl="0">
              <a:spcBef>
                <a:spcPts val="0"/>
              </a:spcBef>
              <a:buNone/>
            </a:pPr>
            <a:r>
              <a:rPr lang="en" sz="1800"/>
              <a:t>This is called </a:t>
            </a:r>
            <a:r>
              <a:rPr b="1" lang="en" sz="1800"/>
              <a:t>updating</a:t>
            </a:r>
            <a:r>
              <a:rPr lang="en" sz="1800"/>
              <a:t>.</a:t>
            </a:r>
          </a:p>
        </p:txBody>
      </p:sp>
      <p:sp>
        <p:nvSpPr>
          <p:cNvPr id="118" name="Shape 118"/>
          <p:cNvSpPr txBox="1"/>
          <p:nvPr/>
        </p:nvSpPr>
        <p:spPr>
          <a:xfrm>
            <a:off x="375125" y="3103700"/>
            <a:ext cx="36621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/>
              <a:t>Yesterday’s posterior becomes today’s prior. 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Plausibility as a Habit of Thought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/>
          <p:nvPr>
            <p:ph type="title"/>
          </p:nvPr>
        </p:nvSpPr>
        <p:spPr>
          <a:xfrm>
            <a:off x="311700" y="445025"/>
            <a:ext cx="40593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Plausibility vs Truth</a:t>
            </a:r>
          </a:p>
        </p:txBody>
      </p:sp>
      <p:sp>
        <p:nvSpPr>
          <p:cNvPr id="129" name="Shape 129"/>
          <p:cNvSpPr/>
          <p:nvPr/>
        </p:nvSpPr>
        <p:spPr>
          <a:xfrm>
            <a:off x="3988025" y="2013845"/>
            <a:ext cx="1258500" cy="1991100"/>
          </a:xfrm>
          <a:prstGeom prst="rect">
            <a:avLst/>
          </a:prstGeom>
          <a:solidFill>
            <a:srgbClr val="FCE5CD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1000"/>
          </a:p>
        </p:txBody>
      </p:sp>
      <p:sp>
        <p:nvSpPr>
          <p:cNvPr id="130" name="Shape 130"/>
          <p:cNvSpPr/>
          <p:nvPr/>
        </p:nvSpPr>
        <p:spPr>
          <a:xfrm>
            <a:off x="4597190" y="2765217"/>
            <a:ext cx="83400" cy="50400"/>
          </a:xfrm>
          <a:prstGeom prst="ellipse">
            <a:avLst/>
          </a:prstGeom>
          <a:solidFill>
            <a:srgbClr val="B45F06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1" name="Shape 131"/>
          <p:cNvSpPr/>
          <p:nvPr/>
        </p:nvSpPr>
        <p:spPr>
          <a:xfrm>
            <a:off x="4597190" y="2906109"/>
            <a:ext cx="83400" cy="50400"/>
          </a:xfrm>
          <a:prstGeom prst="ellipse">
            <a:avLst/>
          </a:prstGeom>
          <a:solidFill>
            <a:srgbClr val="B45F06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2" name="Shape 132"/>
          <p:cNvSpPr/>
          <p:nvPr/>
        </p:nvSpPr>
        <p:spPr>
          <a:xfrm>
            <a:off x="7569000" y="2368564"/>
            <a:ext cx="1120200" cy="286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Belief</a:t>
            </a:r>
          </a:p>
        </p:txBody>
      </p:sp>
      <p:sp>
        <p:nvSpPr>
          <p:cNvPr id="133" name="Shape 133"/>
          <p:cNvSpPr/>
          <p:nvPr/>
        </p:nvSpPr>
        <p:spPr>
          <a:xfrm>
            <a:off x="6083904" y="2013826"/>
            <a:ext cx="428400" cy="9957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4" name="Shape 134"/>
          <p:cNvSpPr/>
          <p:nvPr/>
        </p:nvSpPr>
        <p:spPr>
          <a:xfrm>
            <a:off x="6083904" y="3009492"/>
            <a:ext cx="428400" cy="995700"/>
          </a:xfrm>
          <a:prstGeom prst="rect">
            <a:avLst/>
          </a:prstGeom>
          <a:solidFill>
            <a:srgbClr val="EA9999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35" name="Shape 135"/>
          <p:cNvCxnSpPr>
            <a:stCxn id="130" idx="6"/>
          </p:cNvCxnSpPr>
          <p:nvPr/>
        </p:nvCxnSpPr>
        <p:spPr>
          <a:xfrm>
            <a:off x="4680590" y="2790417"/>
            <a:ext cx="1411200" cy="3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stealth"/>
          </a:ln>
        </p:spPr>
      </p:cxnSp>
      <p:cxnSp>
        <p:nvCxnSpPr>
          <p:cNvPr id="136" name="Shape 136"/>
          <p:cNvCxnSpPr>
            <a:stCxn id="131" idx="6"/>
          </p:cNvCxnSpPr>
          <p:nvPr/>
        </p:nvCxnSpPr>
        <p:spPr>
          <a:xfrm>
            <a:off x="4680590" y="2931309"/>
            <a:ext cx="1417800" cy="1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stealth"/>
          </a:ln>
        </p:spPr>
      </p:cxnSp>
      <p:cxnSp>
        <p:nvCxnSpPr>
          <p:cNvPr id="137" name="Shape 137"/>
          <p:cNvCxnSpPr>
            <a:stCxn id="133" idx="3"/>
            <a:endCxn id="132" idx="1"/>
          </p:cNvCxnSpPr>
          <p:nvPr/>
        </p:nvCxnSpPr>
        <p:spPr>
          <a:xfrm>
            <a:off x="6512304" y="2511676"/>
            <a:ext cx="10566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stealth"/>
          </a:ln>
        </p:spPr>
      </p:cxnSp>
      <p:sp>
        <p:nvSpPr>
          <p:cNvPr id="138" name="Shape 138"/>
          <p:cNvSpPr/>
          <p:nvPr/>
        </p:nvSpPr>
        <p:spPr>
          <a:xfrm>
            <a:off x="4597190" y="2258138"/>
            <a:ext cx="83400" cy="50400"/>
          </a:xfrm>
          <a:prstGeom prst="ellipse">
            <a:avLst/>
          </a:prstGeom>
          <a:solidFill>
            <a:srgbClr val="B45F06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39" name="Shape 139"/>
          <p:cNvCxnSpPr>
            <a:stCxn id="138" idx="6"/>
          </p:cNvCxnSpPr>
          <p:nvPr/>
        </p:nvCxnSpPr>
        <p:spPr>
          <a:xfrm>
            <a:off x="4680590" y="2283338"/>
            <a:ext cx="1411200" cy="3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stealth"/>
          </a:ln>
        </p:spPr>
      </p:cxnSp>
      <p:sp>
        <p:nvSpPr>
          <p:cNvPr id="140" name="Shape 140"/>
          <p:cNvSpPr/>
          <p:nvPr/>
        </p:nvSpPr>
        <p:spPr>
          <a:xfrm>
            <a:off x="4597190" y="3047010"/>
            <a:ext cx="83400" cy="50400"/>
          </a:xfrm>
          <a:prstGeom prst="ellipse">
            <a:avLst/>
          </a:prstGeom>
          <a:solidFill>
            <a:srgbClr val="B45F06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41" name="Shape 141"/>
          <p:cNvCxnSpPr>
            <a:stCxn id="140" idx="6"/>
          </p:cNvCxnSpPr>
          <p:nvPr/>
        </p:nvCxnSpPr>
        <p:spPr>
          <a:xfrm>
            <a:off x="4680590" y="3072210"/>
            <a:ext cx="1417800" cy="1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stealth"/>
          </a:ln>
        </p:spPr>
      </p:cxnSp>
      <p:sp>
        <p:nvSpPr>
          <p:cNvPr id="142" name="Shape 142"/>
          <p:cNvSpPr/>
          <p:nvPr/>
        </p:nvSpPr>
        <p:spPr>
          <a:xfrm>
            <a:off x="4597190" y="3835851"/>
            <a:ext cx="83400" cy="50400"/>
          </a:xfrm>
          <a:prstGeom prst="ellipse">
            <a:avLst/>
          </a:prstGeom>
          <a:solidFill>
            <a:srgbClr val="B45F06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43" name="Shape 143"/>
          <p:cNvCxnSpPr>
            <a:stCxn id="142" idx="6"/>
          </p:cNvCxnSpPr>
          <p:nvPr/>
        </p:nvCxnSpPr>
        <p:spPr>
          <a:xfrm>
            <a:off x="4680590" y="3861051"/>
            <a:ext cx="1417800" cy="1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stealth"/>
          </a:ln>
        </p:spPr>
      </p:cxnSp>
      <p:cxnSp>
        <p:nvCxnSpPr>
          <p:cNvPr id="144" name="Shape 144"/>
          <p:cNvCxnSpPr/>
          <p:nvPr/>
        </p:nvCxnSpPr>
        <p:spPr>
          <a:xfrm>
            <a:off x="6512281" y="3524283"/>
            <a:ext cx="10569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stealth"/>
          </a:ln>
        </p:spPr>
      </p:cxnSp>
      <p:sp>
        <p:nvSpPr>
          <p:cNvPr id="145" name="Shape 145"/>
          <p:cNvSpPr/>
          <p:nvPr/>
        </p:nvSpPr>
        <p:spPr>
          <a:xfrm rot="5400000">
            <a:off x="4432475" y="3559500"/>
            <a:ext cx="369600" cy="14925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6" name="Shape 146"/>
          <p:cNvSpPr/>
          <p:nvPr/>
        </p:nvSpPr>
        <p:spPr>
          <a:xfrm rot="5400000">
            <a:off x="7952508" y="3640500"/>
            <a:ext cx="369600" cy="13305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7" name="Shape 147"/>
          <p:cNvSpPr/>
          <p:nvPr/>
        </p:nvSpPr>
        <p:spPr>
          <a:xfrm rot="5400000">
            <a:off x="6113300" y="3823650"/>
            <a:ext cx="369600" cy="9642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8" name="Shape 148"/>
          <p:cNvSpPr txBox="1"/>
          <p:nvPr/>
        </p:nvSpPr>
        <p:spPr>
          <a:xfrm>
            <a:off x="3640025" y="4549225"/>
            <a:ext cx="19545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Probability Mass for X</a:t>
            </a:r>
          </a:p>
        </p:txBody>
      </p:sp>
      <p:sp>
        <p:nvSpPr>
          <p:cNvPr id="149" name="Shape 149"/>
          <p:cNvSpPr txBox="1"/>
          <p:nvPr/>
        </p:nvSpPr>
        <p:spPr>
          <a:xfrm>
            <a:off x="7428400" y="4549225"/>
            <a:ext cx="14178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Belief in X</a:t>
            </a:r>
          </a:p>
        </p:txBody>
      </p:sp>
      <p:sp>
        <p:nvSpPr>
          <p:cNvPr id="150" name="Shape 150"/>
          <p:cNvSpPr txBox="1"/>
          <p:nvPr/>
        </p:nvSpPr>
        <p:spPr>
          <a:xfrm>
            <a:off x="5608100" y="4549225"/>
            <a:ext cx="13800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Threshold</a:t>
            </a:r>
          </a:p>
        </p:txBody>
      </p:sp>
      <p:sp>
        <p:nvSpPr>
          <p:cNvPr id="151" name="Shape 151"/>
          <p:cNvSpPr/>
          <p:nvPr/>
        </p:nvSpPr>
        <p:spPr>
          <a:xfrm>
            <a:off x="7577200" y="3397434"/>
            <a:ext cx="1120200" cy="2862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Disbelief</a:t>
            </a:r>
          </a:p>
        </p:txBody>
      </p:sp>
      <p:sp>
        <p:nvSpPr>
          <p:cNvPr id="152" name="Shape 152"/>
          <p:cNvSpPr txBox="1"/>
          <p:nvPr/>
        </p:nvSpPr>
        <p:spPr>
          <a:xfrm>
            <a:off x="211275" y="1485600"/>
            <a:ext cx="36207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Most people process the world using the lens of truth value.</a:t>
            </a:r>
          </a:p>
        </p:txBody>
      </p:sp>
      <p:sp>
        <p:nvSpPr>
          <p:cNvPr id="153" name="Shape 153"/>
          <p:cNvSpPr/>
          <p:nvPr/>
        </p:nvSpPr>
        <p:spPr>
          <a:xfrm>
            <a:off x="6988100" y="1022475"/>
            <a:ext cx="1854000" cy="572700"/>
          </a:xfrm>
          <a:prstGeom prst="wedgeRectCallout">
            <a:avLst>
              <a:gd fmla="val -2249" name="adj1"/>
              <a:gd fmla="val 148075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We will hit quota in Q3.</a:t>
            </a:r>
          </a:p>
        </p:txBody>
      </p:sp>
      <p:sp>
        <p:nvSpPr>
          <p:cNvPr id="154" name="Shape 154"/>
          <p:cNvSpPr/>
          <p:nvPr/>
        </p:nvSpPr>
        <p:spPr>
          <a:xfrm>
            <a:off x="3962000" y="1022475"/>
            <a:ext cx="1854000" cy="572700"/>
          </a:xfrm>
          <a:prstGeom prst="wedgeRectCallout">
            <a:avLst>
              <a:gd fmla="val -14833" name="adj1"/>
              <a:gd fmla="val 157369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95% confidence we will hit quota in Q3.</a:t>
            </a:r>
          </a:p>
        </p:txBody>
      </p:sp>
      <p:sp>
        <p:nvSpPr>
          <p:cNvPr id="155" name="Shape 155"/>
          <p:cNvSpPr txBox="1"/>
          <p:nvPr/>
        </p:nvSpPr>
        <p:spPr>
          <a:xfrm>
            <a:off x="211275" y="2093700"/>
            <a:ext cx="3620700" cy="9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But we can also assess propositions in terms of degree of certainty.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These are distinct modes of reasoning.</a:t>
            </a:r>
          </a:p>
        </p:txBody>
      </p:sp>
      <p:sp>
        <p:nvSpPr>
          <p:cNvPr id="156" name="Shape 156"/>
          <p:cNvSpPr txBox="1"/>
          <p:nvPr/>
        </p:nvSpPr>
        <p:spPr>
          <a:xfrm>
            <a:off x="211275" y="3072200"/>
            <a:ext cx="3620700" cy="6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With thresholding, you can recover belief from plausibility. </a:t>
            </a:r>
          </a:p>
        </p:txBody>
      </p:sp>
      <p:sp>
        <p:nvSpPr>
          <p:cNvPr id="157" name="Shape 157"/>
          <p:cNvSpPr txBox="1"/>
          <p:nvPr/>
        </p:nvSpPr>
        <p:spPr>
          <a:xfrm>
            <a:off x="211275" y="3707887"/>
            <a:ext cx="3620700" cy="6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What if you practiced using plausibility more, in everyday life?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Calibration Example</a:t>
            </a:r>
          </a:p>
        </p:txBody>
      </p:sp>
      <p:sp>
        <p:nvSpPr>
          <p:cNvPr id="163" name="Shape 163"/>
          <p:cNvSpPr txBox="1"/>
          <p:nvPr/>
        </p:nvSpPr>
        <p:spPr>
          <a:xfrm>
            <a:off x="86000" y="2061450"/>
            <a:ext cx="5737800" cy="190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/>
              <a:t>2015 World Events - Example Predictions: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U.S. will not get involved in any new major war with death toll of &gt; 100 US soldiers: 70%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Ebola will kill fewer people in 2nd half of 2015 than 1st half: 95%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Assad will remain President of Syria: 70%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US unemployment (U3) will be less than 7% in Dec 2015: 95%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Oil will end the year greater than $60 a barrel: 50%</a:t>
            </a:r>
          </a:p>
        </p:txBody>
      </p:sp>
      <p:sp>
        <p:nvSpPr>
          <p:cNvPr id="164" name="Shape 164"/>
          <p:cNvSpPr txBox="1"/>
          <p:nvPr/>
        </p:nvSpPr>
        <p:spPr>
          <a:xfrm>
            <a:off x="0" y="3843000"/>
            <a:ext cx="6034800" cy="130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Overall </a:t>
            </a:r>
            <a:r>
              <a:rPr b="1" lang="en"/>
              <a:t>Results:</a:t>
            </a:r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Of items I marked as 50% confident, 0 were right and 3 were wrong</a:t>
            </a:r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Of items I marked as 70% confident, 4 were right and 1 was wrong</a:t>
            </a:r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Of items I marked as 95% confident, 7 were right and 0 were wrong</a:t>
            </a:r>
          </a:p>
        </p:txBody>
      </p:sp>
      <p:pic>
        <p:nvPicPr>
          <p:cNvPr id="165" name="Shape 1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4697" y="1478037"/>
            <a:ext cx="2635549" cy="2174124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Shape 166"/>
          <p:cNvSpPr txBox="1"/>
          <p:nvPr/>
        </p:nvSpPr>
        <p:spPr>
          <a:xfrm>
            <a:off x="6186600" y="3717325"/>
            <a:ext cx="2957400" cy="11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</a:t>
            </a:r>
            <a:r>
              <a:rPr lang="en"/>
              <a:t>he dotted line represents perfect calibration; the closer my blue line comes to that, the better I’m doing.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7" name="Shape 167"/>
          <p:cNvSpPr txBox="1"/>
          <p:nvPr/>
        </p:nvSpPr>
        <p:spPr>
          <a:xfrm>
            <a:off x="148500" y="1214900"/>
            <a:ext cx="5737800" cy="8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act of mentally generating subjective plausibilities is a skill.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With calibration, you can refine it.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Benefits of Developing a “Plausibility Habit”</a:t>
            </a:r>
          </a:p>
        </p:txBody>
      </p:sp>
      <p:sp>
        <p:nvSpPr>
          <p:cNvPr id="173" name="Shape 173"/>
          <p:cNvSpPr txBox="1"/>
          <p:nvPr>
            <p:ph idx="1" type="body"/>
          </p:nvPr>
        </p:nvSpPr>
        <p:spPr>
          <a:xfrm>
            <a:off x="311700" y="1152475"/>
            <a:ext cx="8520600" cy="4632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1. </a:t>
            </a:r>
            <a:r>
              <a:rPr lang="en"/>
              <a:t>Plausibility calculus is more detailed than deductive logic.</a:t>
            </a:r>
          </a:p>
        </p:txBody>
      </p:sp>
      <p:sp>
        <p:nvSpPr>
          <p:cNvPr id="174" name="Shape 174"/>
          <p:cNvSpPr txBox="1"/>
          <p:nvPr>
            <p:ph idx="1" type="body"/>
          </p:nvPr>
        </p:nvSpPr>
        <p:spPr>
          <a:xfrm>
            <a:off x="311700" y="1615675"/>
            <a:ext cx="8520600" cy="4632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2. It more easily accommodates real-world uncertainty.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5" name="Shape 175"/>
          <p:cNvSpPr txBox="1"/>
          <p:nvPr>
            <p:ph idx="1" type="body"/>
          </p:nvPr>
        </p:nvSpPr>
        <p:spPr>
          <a:xfrm>
            <a:off x="311700" y="2078875"/>
            <a:ext cx="8520600" cy="4632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3. It promotes of changing beliefs based on new evidence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6" name="Shape 176"/>
          <p:cNvSpPr txBox="1"/>
          <p:nvPr>
            <p:ph idx="1" type="body"/>
          </p:nvPr>
        </p:nvSpPr>
        <p:spPr>
          <a:xfrm>
            <a:off x="311700" y="2542075"/>
            <a:ext cx="8520600" cy="4632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228600" lvl="0" marL="914400" rtl="0">
              <a:spcBef>
                <a:spcPts val="0"/>
              </a:spcBef>
            </a:pPr>
            <a:r>
              <a:rPr lang="en"/>
              <a:t>Even when it hurts! This helps combat </a:t>
            </a:r>
            <a:r>
              <a:rPr b="1" lang="en"/>
              <a:t>motivated reasoning</a:t>
            </a:r>
            <a:r>
              <a:rPr lang="en"/>
              <a:t>.</a:t>
            </a:r>
          </a:p>
        </p:txBody>
      </p:sp>
      <p:sp>
        <p:nvSpPr>
          <p:cNvPr id="177" name="Shape 177"/>
          <p:cNvSpPr txBox="1"/>
          <p:nvPr>
            <p:ph idx="1" type="body"/>
          </p:nvPr>
        </p:nvSpPr>
        <p:spPr>
          <a:xfrm>
            <a:off x="311700" y="3005275"/>
            <a:ext cx="8520600" cy="4632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4. It gives visibility into intuitions that otherwise would remain below the surface.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2.2) Possibilities Are Parameter Values In Descriptive Models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Interpreting Models &amp; Parameters</a:t>
            </a:r>
          </a:p>
        </p:txBody>
      </p:sp>
      <p:sp>
        <p:nvSpPr>
          <p:cNvPr id="188" name="Shape 188"/>
          <p:cNvSpPr txBox="1"/>
          <p:nvPr>
            <p:ph idx="1" type="body"/>
          </p:nvPr>
        </p:nvSpPr>
        <p:spPr>
          <a:xfrm>
            <a:off x="311700" y="1152475"/>
            <a:ext cx="5620500" cy="97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/>
              <a:t>Models </a:t>
            </a:r>
            <a:r>
              <a:rPr lang="en"/>
              <a:t>can be thought of as:</a:t>
            </a:r>
          </a:p>
          <a:p>
            <a:pPr lvl="0">
              <a:spcBef>
                <a:spcPts val="0"/>
              </a:spcBef>
              <a:buNone/>
            </a:pPr>
            <a:r>
              <a:rPr i="1" lang="en"/>
              <a:t>mathematical devices that simulate data generation</a:t>
            </a:r>
            <a:r>
              <a:rPr lang="en"/>
              <a:t>.</a:t>
            </a:r>
          </a:p>
        </p:txBody>
      </p:sp>
      <p:pic>
        <p:nvPicPr>
          <p:cNvPr id="189" name="Shape 189"/>
          <p:cNvPicPr preferRelativeResize="0"/>
          <p:nvPr/>
        </p:nvPicPr>
        <p:blipFill rotWithShape="1">
          <a:blip r:embed="rId3">
            <a:alphaModFix/>
          </a:blip>
          <a:srcRect b="4571" l="14867" r="19347" t="22409"/>
          <a:stretch/>
        </p:blipFill>
        <p:spPr>
          <a:xfrm>
            <a:off x="6176325" y="1056499"/>
            <a:ext cx="2536774" cy="375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Shape 190"/>
          <p:cNvSpPr txBox="1"/>
          <p:nvPr>
            <p:ph idx="1" type="body"/>
          </p:nvPr>
        </p:nvSpPr>
        <p:spPr>
          <a:xfrm>
            <a:off x="311700" y="3230725"/>
            <a:ext cx="5397600" cy="1430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normal distribution has two parameters: </a:t>
            </a:r>
          </a:p>
          <a:p>
            <a:pPr indent="457200" lvl="0">
              <a:spcBef>
                <a:spcPts val="0"/>
              </a:spcBef>
              <a:buNone/>
            </a:pPr>
            <a:r>
              <a:rPr lang="en"/>
              <a:t>mean and standard deviation.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Here, we adjust these knobs until they fit the data.</a:t>
            </a:r>
          </a:p>
        </p:txBody>
      </p:sp>
      <p:sp>
        <p:nvSpPr>
          <p:cNvPr id="191" name="Shape 191"/>
          <p:cNvSpPr txBox="1"/>
          <p:nvPr/>
        </p:nvSpPr>
        <p:spPr>
          <a:xfrm>
            <a:off x="311700" y="2222975"/>
            <a:ext cx="5472000" cy="9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en" sz="1800">
                <a:solidFill>
                  <a:schemeClr val="dk2"/>
                </a:solidFill>
              </a:rPr>
              <a:t>Parameters </a:t>
            </a:r>
            <a:r>
              <a:rPr lang="en" sz="1800">
                <a:solidFill>
                  <a:schemeClr val="dk2"/>
                </a:solidFill>
              </a:rPr>
              <a:t>can be thought of as: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i="1" lang="en" sz="1800">
                <a:solidFill>
                  <a:schemeClr val="dk2"/>
                </a:solidFill>
              </a:rPr>
              <a:t> control knobs which adjust the behavior of models.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Different Kinds of Possibility Distributions</a:t>
            </a:r>
          </a:p>
        </p:txBody>
      </p:sp>
      <p:sp>
        <p:nvSpPr>
          <p:cNvPr id="197" name="Shape 197"/>
          <p:cNvSpPr/>
          <p:nvPr/>
        </p:nvSpPr>
        <p:spPr>
          <a:xfrm>
            <a:off x="4821058" y="1183650"/>
            <a:ext cx="3845399" cy="249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8" name="Shape 198"/>
          <p:cNvSpPr/>
          <p:nvPr/>
        </p:nvSpPr>
        <p:spPr>
          <a:xfrm>
            <a:off x="270294" y="1190413"/>
            <a:ext cx="3845400" cy="249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9" name="Shape 199"/>
          <p:cNvSpPr/>
          <p:nvPr/>
        </p:nvSpPr>
        <p:spPr>
          <a:xfrm>
            <a:off x="661650" y="2252425"/>
            <a:ext cx="394800" cy="298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700"/>
              <a:t>1/6</a:t>
            </a:r>
          </a:p>
        </p:txBody>
      </p:sp>
      <p:pic>
        <p:nvPicPr>
          <p:cNvPr id="200" name="Shape 2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7097" y="1193876"/>
            <a:ext cx="3791737" cy="2333659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Shape 201"/>
          <p:cNvSpPr/>
          <p:nvPr/>
        </p:nvSpPr>
        <p:spPr>
          <a:xfrm>
            <a:off x="763707" y="3463425"/>
            <a:ext cx="3250500" cy="190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00"/>
              <a:t>DiceRoll</a:t>
            </a:r>
          </a:p>
        </p:txBody>
      </p:sp>
      <p:sp>
        <p:nvSpPr>
          <p:cNvPr id="202" name="Shape 202"/>
          <p:cNvSpPr/>
          <p:nvPr/>
        </p:nvSpPr>
        <p:spPr>
          <a:xfrm>
            <a:off x="5166898" y="3288194"/>
            <a:ext cx="3481800" cy="298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00"/>
              <a:t>Snowfall (inches)</a:t>
            </a:r>
          </a:p>
        </p:txBody>
      </p:sp>
      <p:sp>
        <p:nvSpPr>
          <p:cNvPr id="203" name="Shape 203"/>
          <p:cNvSpPr/>
          <p:nvPr/>
        </p:nvSpPr>
        <p:spPr>
          <a:xfrm>
            <a:off x="4990955" y="1193876"/>
            <a:ext cx="147600" cy="2309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4" name="Shape 204"/>
          <p:cNvSpPr/>
          <p:nvPr/>
        </p:nvSpPr>
        <p:spPr>
          <a:xfrm rot="-5400000">
            <a:off x="3904350" y="2096100"/>
            <a:ext cx="2186700" cy="281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00"/>
              <a:t>Probability Density Function (PDF)</a:t>
            </a:r>
          </a:p>
        </p:txBody>
      </p:sp>
      <p:sp>
        <p:nvSpPr>
          <p:cNvPr id="205" name="Shape 205"/>
          <p:cNvSpPr/>
          <p:nvPr/>
        </p:nvSpPr>
        <p:spPr>
          <a:xfrm>
            <a:off x="457958" y="1230498"/>
            <a:ext cx="147600" cy="2309699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6" name="Shape 206"/>
          <p:cNvSpPr/>
          <p:nvPr/>
        </p:nvSpPr>
        <p:spPr>
          <a:xfrm rot="-5400000">
            <a:off x="-577588" y="2125869"/>
            <a:ext cx="2013000" cy="281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00"/>
              <a:t>Probability Mass Function (PMF)</a:t>
            </a:r>
          </a:p>
        </p:txBody>
      </p:sp>
      <p:cxnSp>
        <p:nvCxnSpPr>
          <p:cNvPr id="207" name="Shape 207"/>
          <p:cNvCxnSpPr/>
          <p:nvPr/>
        </p:nvCxnSpPr>
        <p:spPr>
          <a:xfrm>
            <a:off x="696471" y="1225804"/>
            <a:ext cx="0" cy="2022300"/>
          </a:xfrm>
          <a:prstGeom prst="straightConnector1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208" name="Shape 208"/>
          <p:cNvSpPr/>
          <p:nvPr/>
        </p:nvSpPr>
        <p:spPr>
          <a:xfrm>
            <a:off x="999153" y="2511364"/>
            <a:ext cx="230400" cy="728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9" name="Shape 209"/>
          <p:cNvSpPr/>
          <p:nvPr/>
        </p:nvSpPr>
        <p:spPr>
          <a:xfrm>
            <a:off x="1532132" y="2511364"/>
            <a:ext cx="230400" cy="728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0" name="Shape 210"/>
          <p:cNvSpPr/>
          <p:nvPr/>
        </p:nvSpPr>
        <p:spPr>
          <a:xfrm>
            <a:off x="2065111" y="2511364"/>
            <a:ext cx="230400" cy="728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1" name="Shape 211"/>
          <p:cNvSpPr/>
          <p:nvPr/>
        </p:nvSpPr>
        <p:spPr>
          <a:xfrm>
            <a:off x="2598091" y="2516803"/>
            <a:ext cx="230400" cy="7257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2" name="Shape 212"/>
          <p:cNvSpPr/>
          <p:nvPr/>
        </p:nvSpPr>
        <p:spPr>
          <a:xfrm>
            <a:off x="3131070" y="2508775"/>
            <a:ext cx="230399" cy="728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3" name="Shape 213"/>
          <p:cNvSpPr/>
          <p:nvPr/>
        </p:nvSpPr>
        <p:spPr>
          <a:xfrm>
            <a:off x="3617035" y="2508775"/>
            <a:ext cx="230400" cy="728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214" name="Shape 214"/>
          <p:cNvCxnSpPr/>
          <p:nvPr/>
        </p:nvCxnSpPr>
        <p:spPr>
          <a:xfrm flipH="1" rot="10800000">
            <a:off x="696471" y="3236879"/>
            <a:ext cx="3356700" cy="11100"/>
          </a:xfrm>
          <a:prstGeom prst="straightConnector1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215" name="Shape 215"/>
          <p:cNvSpPr/>
          <p:nvPr/>
        </p:nvSpPr>
        <p:spPr>
          <a:xfrm>
            <a:off x="999153" y="3273219"/>
            <a:ext cx="230400" cy="190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00"/>
              <a:t>1</a:t>
            </a:r>
          </a:p>
        </p:txBody>
      </p:sp>
      <p:sp>
        <p:nvSpPr>
          <p:cNvPr id="216" name="Shape 216"/>
          <p:cNvSpPr/>
          <p:nvPr/>
        </p:nvSpPr>
        <p:spPr>
          <a:xfrm>
            <a:off x="1532132" y="3273219"/>
            <a:ext cx="230400" cy="190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00"/>
              <a:t>2</a:t>
            </a:r>
          </a:p>
        </p:txBody>
      </p:sp>
      <p:sp>
        <p:nvSpPr>
          <p:cNvPr id="217" name="Shape 217"/>
          <p:cNvSpPr/>
          <p:nvPr/>
        </p:nvSpPr>
        <p:spPr>
          <a:xfrm>
            <a:off x="2065111" y="3273219"/>
            <a:ext cx="230400" cy="190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00"/>
              <a:t>3</a:t>
            </a:r>
          </a:p>
        </p:txBody>
      </p:sp>
      <p:sp>
        <p:nvSpPr>
          <p:cNvPr id="218" name="Shape 218"/>
          <p:cNvSpPr/>
          <p:nvPr/>
        </p:nvSpPr>
        <p:spPr>
          <a:xfrm>
            <a:off x="2598091" y="3278658"/>
            <a:ext cx="230400" cy="190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00"/>
              <a:t>4</a:t>
            </a:r>
          </a:p>
        </p:txBody>
      </p:sp>
      <p:sp>
        <p:nvSpPr>
          <p:cNvPr id="219" name="Shape 219"/>
          <p:cNvSpPr/>
          <p:nvPr/>
        </p:nvSpPr>
        <p:spPr>
          <a:xfrm>
            <a:off x="3131070" y="3273219"/>
            <a:ext cx="230399" cy="190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00"/>
              <a:t>5</a:t>
            </a:r>
          </a:p>
        </p:txBody>
      </p:sp>
      <p:sp>
        <p:nvSpPr>
          <p:cNvPr id="220" name="Shape 220"/>
          <p:cNvSpPr/>
          <p:nvPr/>
        </p:nvSpPr>
        <p:spPr>
          <a:xfrm>
            <a:off x="3617035" y="3273219"/>
            <a:ext cx="230400" cy="190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00"/>
              <a:t>6</a:t>
            </a:r>
          </a:p>
        </p:txBody>
      </p:sp>
      <p:cxnSp>
        <p:nvCxnSpPr>
          <p:cNvPr id="221" name="Shape 221"/>
          <p:cNvCxnSpPr/>
          <p:nvPr/>
        </p:nvCxnSpPr>
        <p:spPr>
          <a:xfrm>
            <a:off x="629301" y="2516803"/>
            <a:ext cx="1344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222" name="Shape 222"/>
          <p:cNvSpPr txBox="1"/>
          <p:nvPr/>
        </p:nvSpPr>
        <p:spPr>
          <a:xfrm>
            <a:off x="257500" y="3685525"/>
            <a:ext cx="3887100" cy="12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/>
              <a:t>Let DiceRoll be a </a:t>
            </a:r>
            <a:r>
              <a:rPr b="1" lang="en"/>
              <a:t>discrete </a:t>
            </a:r>
            <a:r>
              <a:rPr lang="en"/>
              <a:t>random variable. Its domain is { 1, 2, 3, 4, 5, 6 }.</a:t>
            </a:r>
          </a:p>
          <a:p>
            <a:pPr lvl="0" rtl="0" algn="l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 algn="l">
              <a:spcBef>
                <a:spcPts val="0"/>
              </a:spcBef>
              <a:buNone/>
            </a:pPr>
            <a:r>
              <a:rPr lang="en"/>
              <a:t>If the dice is fair, the PMF of DiceRoll is defined uniformly, as above. </a:t>
            </a:r>
          </a:p>
        </p:txBody>
      </p:sp>
      <p:sp>
        <p:nvSpPr>
          <p:cNvPr id="223" name="Shape 223"/>
          <p:cNvSpPr txBox="1"/>
          <p:nvPr/>
        </p:nvSpPr>
        <p:spPr>
          <a:xfrm>
            <a:off x="5138551" y="3653625"/>
            <a:ext cx="3576900" cy="12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/>
              <a:t>Let Snowfall be a </a:t>
            </a:r>
            <a:r>
              <a:rPr b="1" lang="en"/>
              <a:t>continuous </a:t>
            </a:r>
            <a:r>
              <a:rPr lang="en"/>
              <a:t>random variable. Its domain [0, ∞)</a:t>
            </a:r>
          </a:p>
          <a:p>
            <a:pPr lvl="0" rtl="0" algn="l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 algn="l">
              <a:spcBef>
                <a:spcPts val="0"/>
              </a:spcBef>
              <a:buNone/>
            </a:pPr>
            <a:r>
              <a:rPr lang="en"/>
              <a:t>Imagine the PDF is defined by the above curve. </a:t>
            </a:r>
          </a:p>
        </p:txBody>
      </p:sp>
      <p:sp>
        <p:nvSpPr>
          <p:cNvPr id="224" name="Shape 224"/>
          <p:cNvSpPr txBox="1"/>
          <p:nvPr/>
        </p:nvSpPr>
        <p:spPr>
          <a:xfrm>
            <a:off x="1622065" y="1282822"/>
            <a:ext cx="11580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2400"/>
              <a:t>PMF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2400"/>
          </a:p>
        </p:txBody>
      </p:sp>
      <p:sp>
        <p:nvSpPr>
          <p:cNvPr id="225" name="Shape 225"/>
          <p:cNvSpPr txBox="1"/>
          <p:nvPr/>
        </p:nvSpPr>
        <p:spPr>
          <a:xfrm>
            <a:off x="6328770" y="1276060"/>
            <a:ext cx="1157999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2400"/>
              <a:t>PDF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Exercise Solutions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/>
          <p:nvPr>
            <p:ph type="title"/>
          </p:nvPr>
        </p:nvSpPr>
        <p:spPr>
          <a:xfrm>
            <a:off x="311700" y="445025"/>
            <a:ext cx="23544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Exercise 2.1</a:t>
            </a:r>
          </a:p>
        </p:txBody>
      </p:sp>
      <p:pic>
        <p:nvPicPr>
          <p:cNvPr id="236" name="Shape 2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6375" y="1538750"/>
            <a:ext cx="1738749" cy="1738749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Shape 237"/>
          <p:cNvSpPr/>
          <p:nvPr/>
        </p:nvSpPr>
        <p:spPr>
          <a:xfrm>
            <a:off x="6248199" y="2622950"/>
            <a:ext cx="683999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200"/>
              <a:t>Side 1</a:t>
            </a:r>
          </a:p>
        </p:txBody>
      </p:sp>
      <p:sp>
        <p:nvSpPr>
          <p:cNvPr id="238" name="Shape 238"/>
          <p:cNvSpPr/>
          <p:nvPr/>
        </p:nvSpPr>
        <p:spPr>
          <a:xfrm>
            <a:off x="6932394" y="2622950"/>
            <a:ext cx="684000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Side 2</a:t>
            </a:r>
          </a:p>
        </p:txBody>
      </p:sp>
      <p:sp>
        <p:nvSpPr>
          <p:cNvPr id="239" name="Shape 239"/>
          <p:cNvSpPr/>
          <p:nvPr/>
        </p:nvSpPr>
        <p:spPr>
          <a:xfrm>
            <a:off x="7616589" y="2622950"/>
            <a:ext cx="684000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Side 3</a:t>
            </a:r>
          </a:p>
        </p:txBody>
      </p:sp>
      <p:sp>
        <p:nvSpPr>
          <p:cNvPr id="240" name="Shape 240"/>
          <p:cNvSpPr/>
          <p:nvPr/>
        </p:nvSpPr>
        <p:spPr>
          <a:xfrm>
            <a:off x="8300785" y="2622950"/>
            <a:ext cx="684000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Side 4</a:t>
            </a:r>
          </a:p>
        </p:txBody>
      </p:sp>
      <p:sp>
        <p:nvSpPr>
          <p:cNvPr id="241" name="Shape 241"/>
          <p:cNvSpPr/>
          <p:nvPr/>
        </p:nvSpPr>
        <p:spPr>
          <a:xfrm>
            <a:off x="6333775" y="2383175"/>
            <a:ext cx="530100" cy="2397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0.1</a:t>
            </a:r>
          </a:p>
        </p:txBody>
      </p:sp>
      <p:sp>
        <p:nvSpPr>
          <p:cNvPr id="242" name="Shape 242"/>
          <p:cNvSpPr/>
          <p:nvPr/>
        </p:nvSpPr>
        <p:spPr>
          <a:xfrm>
            <a:off x="7009350" y="2244976"/>
            <a:ext cx="530100" cy="3780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0.2</a:t>
            </a:r>
          </a:p>
        </p:txBody>
      </p:sp>
      <p:sp>
        <p:nvSpPr>
          <p:cNvPr id="243" name="Shape 243"/>
          <p:cNvSpPr/>
          <p:nvPr/>
        </p:nvSpPr>
        <p:spPr>
          <a:xfrm>
            <a:off x="7693525" y="1987425"/>
            <a:ext cx="530100" cy="635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0.3</a:t>
            </a:r>
          </a:p>
        </p:txBody>
      </p:sp>
      <p:sp>
        <p:nvSpPr>
          <p:cNvPr id="244" name="Shape 244"/>
          <p:cNvSpPr/>
          <p:nvPr/>
        </p:nvSpPr>
        <p:spPr>
          <a:xfrm>
            <a:off x="8377750" y="1819475"/>
            <a:ext cx="530100" cy="803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0.4</a:t>
            </a:r>
          </a:p>
        </p:txBody>
      </p:sp>
      <p:sp>
        <p:nvSpPr>
          <p:cNvPr id="245" name="Shape 245"/>
          <p:cNvSpPr/>
          <p:nvPr/>
        </p:nvSpPr>
        <p:spPr>
          <a:xfrm>
            <a:off x="6248199" y="905525"/>
            <a:ext cx="683999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Side 1</a:t>
            </a:r>
          </a:p>
        </p:txBody>
      </p:sp>
      <p:sp>
        <p:nvSpPr>
          <p:cNvPr id="246" name="Shape 246"/>
          <p:cNvSpPr/>
          <p:nvPr/>
        </p:nvSpPr>
        <p:spPr>
          <a:xfrm>
            <a:off x="6932394" y="905525"/>
            <a:ext cx="684000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Side 2</a:t>
            </a:r>
          </a:p>
        </p:txBody>
      </p:sp>
      <p:sp>
        <p:nvSpPr>
          <p:cNvPr id="247" name="Shape 247"/>
          <p:cNvSpPr/>
          <p:nvPr/>
        </p:nvSpPr>
        <p:spPr>
          <a:xfrm>
            <a:off x="7616589" y="905525"/>
            <a:ext cx="684000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Side 3</a:t>
            </a:r>
          </a:p>
        </p:txBody>
      </p:sp>
      <p:sp>
        <p:nvSpPr>
          <p:cNvPr id="248" name="Shape 248"/>
          <p:cNvSpPr/>
          <p:nvPr/>
        </p:nvSpPr>
        <p:spPr>
          <a:xfrm>
            <a:off x="8300785" y="905525"/>
            <a:ext cx="684000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Side 4</a:t>
            </a:r>
          </a:p>
        </p:txBody>
      </p:sp>
      <p:sp>
        <p:nvSpPr>
          <p:cNvPr id="249" name="Shape 249"/>
          <p:cNvSpPr/>
          <p:nvPr/>
        </p:nvSpPr>
        <p:spPr>
          <a:xfrm>
            <a:off x="6248199" y="4365450"/>
            <a:ext cx="683999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Side 1</a:t>
            </a:r>
          </a:p>
        </p:txBody>
      </p:sp>
      <p:sp>
        <p:nvSpPr>
          <p:cNvPr id="250" name="Shape 250"/>
          <p:cNvSpPr/>
          <p:nvPr/>
        </p:nvSpPr>
        <p:spPr>
          <a:xfrm>
            <a:off x="6932394" y="4365450"/>
            <a:ext cx="684000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Side 2</a:t>
            </a:r>
          </a:p>
        </p:txBody>
      </p:sp>
      <p:sp>
        <p:nvSpPr>
          <p:cNvPr id="251" name="Shape 251"/>
          <p:cNvSpPr/>
          <p:nvPr/>
        </p:nvSpPr>
        <p:spPr>
          <a:xfrm>
            <a:off x="7616589" y="4365450"/>
            <a:ext cx="684000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Side 3</a:t>
            </a:r>
          </a:p>
        </p:txBody>
      </p:sp>
      <p:sp>
        <p:nvSpPr>
          <p:cNvPr id="252" name="Shape 252"/>
          <p:cNvSpPr/>
          <p:nvPr/>
        </p:nvSpPr>
        <p:spPr>
          <a:xfrm>
            <a:off x="8300785" y="4365450"/>
            <a:ext cx="684000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Side 4</a:t>
            </a:r>
          </a:p>
        </p:txBody>
      </p:sp>
      <p:sp>
        <p:nvSpPr>
          <p:cNvPr id="253" name="Shape 253"/>
          <p:cNvSpPr/>
          <p:nvPr/>
        </p:nvSpPr>
        <p:spPr>
          <a:xfrm>
            <a:off x="6333775" y="3471000"/>
            <a:ext cx="530100" cy="8943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0.48</a:t>
            </a:r>
          </a:p>
        </p:txBody>
      </p:sp>
      <p:sp>
        <p:nvSpPr>
          <p:cNvPr id="254" name="Shape 254"/>
          <p:cNvSpPr/>
          <p:nvPr/>
        </p:nvSpPr>
        <p:spPr>
          <a:xfrm>
            <a:off x="7009341" y="3904950"/>
            <a:ext cx="530100" cy="4605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0.24</a:t>
            </a:r>
          </a:p>
        </p:txBody>
      </p:sp>
      <p:sp>
        <p:nvSpPr>
          <p:cNvPr id="255" name="Shape 255"/>
          <p:cNvSpPr/>
          <p:nvPr/>
        </p:nvSpPr>
        <p:spPr>
          <a:xfrm>
            <a:off x="7693525" y="4079800"/>
            <a:ext cx="530100" cy="2856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0.16</a:t>
            </a:r>
          </a:p>
        </p:txBody>
      </p:sp>
      <p:sp>
        <p:nvSpPr>
          <p:cNvPr id="256" name="Shape 256"/>
          <p:cNvSpPr/>
          <p:nvPr/>
        </p:nvSpPr>
        <p:spPr>
          <a:xfrm>
            <a:off x="8377750" y="4125775"/>
            <a:ext cx="530100" cy="2397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0.12</a:t>
            </a:r>
          </a:p>
        </p:txBody>
      </p:sp>
      <p:sp>
        <p:nvSpPr>
          <p:cNvPr id="257" name="Shape 257"/>
          <p:cNvSpPr/>
          <p:nvPr/>
        </p:nvSpPr>
        <p:spPr>
          <a:xfrm>
            <a:off x="6333775" y="445025"/>
            <a:ext cx="530100" cy="4605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0.25</a:t>
            </a:r>
          </a:p>
        </p:txBody>
      </p:sp>
      <p:sp>
        <p:nvSpPr>
          <p:cNvPr id="258" name="Shape 258"/>
          <p:cNvSpPr/>
          <p:nvPr/>
        </p:nvSpPr>
        <p:spPr>
          <a:xfrm>
            <a:off x="7009341" y="445025"/>
            <a:ext cx="530100" cy="4605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0.25</a:t>
            </a:r>
          </a:p>
        </p:txBody>
      </p:sp>
      <p:sp>
        <p:nvSpPr>
          <p:cNvPr id="259" name="Shape 259"/>
          <p:cNvSpPr/>
          <p:nvPr/>
        </p:nvSpPr>
        <p:spPr>
          <a:xfrm>
            <a:off x="7693532" y="445025"/>
            <a:ext cx="530100" cy="4605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0.25</a:t>
            </a:r>
          </a:p>
        </p:txBody>
      </p:sp>
      <p:sp>
        <p:nvSpPr>
          <p:cNvPr id="260" name="Shape 260"/>
          <p:cNvSpPr/>
          <p:nvPr/>
        </p:nvSpPr>
        <p:spPr>
          <a:xfrm>
            <a:off x="8377748" y="445025"/>
            <a:ext cx="530100" cy="4605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0.25</a:t>
            </a:r>
          </a:p>
        </p:txBody>
      </p:sp>
      <p:sp>
        <p:nvSpPr>
          <p:cNvPr id="261" name="Shape 261"/>
          <p:cNvSpPr txBox="1"/>
          <p:nvPr/>
        </p:nvSpPr>
        <p:spPr>
          <a:xfrm>
            <a:off x="4793600" y="657800"/>
            <a:ext cx="9096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 u="sng"/>
              <a:t>Model A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4793600" y="2336550"/>
            <a:ext cx="9096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u="sng"/>
              <a:t>Model B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4793600" y="4125775"/>
            <a:ext cx="9096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u="sng"/>
              <a:t>Model C</a:t>
            </a:r>
          </a:p>
        </p:txBody>
      </p:sp>
      <p:sp>
        <p:nvSpPr>
          <p:cNvPr id="264" name="Shape 264"/>
          <p:cNvSpPr txBox="1"/>
          <p:nvPr/>
        </p:nvSpPr>
        <p:spPr>
          <a:xfrm>
            <a:off x="440925" y="3424975"/>
            <a:ext cx="4237800" cy="10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Consider a 4-sided die. 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What are the chances it will land on a given side?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/>
          <p:nvPr>
            <p:ph type="title"/>
          </p:nvPr>
        </p:nvSpPr>
        <p:spPr>
          <a:xfrm>
            <a:off x="311700" y="445025"/>
            <a:ext cx="23544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Exercise 2.2</a:t>
            </a:r>
          </a:p>
        </p:txBody>
      </p:sp>
      <p:pic>
        <p:nvPicPr>
          <p:cNvPr id="270" name="Shape 2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9050" y="3384949"/>
            <a:ext cx="1372425" cy="137242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Shape 271"/>
          <p:cNvSpPr/>
          <p:nvPr/>
        </p:nvSpPr>
        <p:spPr>
          <a:xfrm>
            <a:off x="7690755" y="1619892"/>
            <a:ext cx="321600" cy="2361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1</a:t>
            </a:r>
          </a:p>
        </p:txBody>
      </p:sp>
      <p:sp>
        <p:nvSpPr>
          <p:cNvPr id="272" name="Shape 272"/>
          <p:cNvSpPr/>
          <p:nvPr/>
        </p:nvSpPr>
        <p:spPr>
          <a:xfrm>
            <a:off x="8012534" y="1619892"/>
            <a:ext cx="321600" cy="2361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2</a:t>
            </a:r>
          </a:p>
        </p:txBody>
      </p:sp>
      <p:sp>
        <p:nvSpPr>
          <p:cNvPr id="273" name="Shape 273"/>
          <p:cNvSpPr/>
          <p:nvPr/>
        </p:nvSpPr>
        <p:spPr>
          <a:xfrm>
            <a:off x="8334313" y="1619892"/>
            <a:ext cx="321600" cy="2361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3</a:t>
            </a:r>
          </a:p>
        </p:txBody>
      </p:sp>
      <p:sp>
        <p:nvSpPr>
          <p:cNvPr id="274" name="Shape 274"/>
          <p:cNvSpPr/>
          <p:nvPr/>
        </p:nvSpPr>
        <p:spPr>
          <a:xfrm>
            <a:off x="8656093" y="1619892"/>
            <a:ext cx="321600" cy="2361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4</a:t>
            </a:r>
          </a:p>
        </p:txBody>
      </p:sp>
      <p:sp>
        <p:nvSpPr>
          <p:cNvPr id="275" name="Shape 275"/>
          <p:cNvSpPr/>
          <p:nvPr/>
        </p:nvSpPr>
        <p:spPr>
          <a:xfrm>
            <a:off x="7731001" y="1470058"/>
            <a:ext cx="249300" cy="1497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6" name="Shape 276"/>
          <p:cNvSpPr/>
          <p:nvPr/>
        </p:nvSpPr>
        <p:spPr>
          <a:xfrm>
            <a:off x="8048726" y="1383699"/>
            <a:ext cx="249300" cy="2361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7" name="Shape 277"/>
          <p:cNvSpPr/>
          <p:nvPr/>
        </p:nvSpPr>
        <p:spPr>
          <a:xfrm>
            <a:off x="8370496" y="1222757"/>
            <a:ext cx="249300" cy="397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8" name="Shape 278"/>
          <p:cNvSpPr/>
          <p:nvPr/>
        </p:nvSpPr>
        <p:spPr>
          <a:xfrm>
            <a:off x="8692289" y="1117807"/>
            <a:ext cx="249300" cy="5019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9" name="Shape 279"/>
          <p:cNvSpPr/>
          <p:nvPr/>
        </p:nvSpPr>
        <p:spPr>
          <a:xfrm>
            <a:off x="7690755" y="546687"/>
            <a:ext cx="321600" cy="2361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1</a:t>
            </a:r>
          </a:p>
        </p:txBody>
      </p:sp>
      <p:sp>
        <p:nvSpPr>
          <p:cNvPr id="280" name="Shape 280"/>
          <p:cNvSpPr/>
          <p:nvPr/>
        </p:nvSpPr>
        <p:spPr>
          <a:xfrm>
            <a:off x="8012534" y="546687"/>
            <a:ext cx="321600" cy="2361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2</a:t>
            </a:r>
          </a:p>
        </p:txBody>
      </p:sp>
      <p:sp>
        <p:nvSpPr>
          <p:cNvPr id="281" name="Shape 281"/>
          <p:cNvSpPr/>
          <p:nvPr/>
        </p:nvSpPr>
        <p:spPr>
          <a:xfrm>
            <a:off x="8334313" y="546687"/>
            <a:ext cx="321600" cy="2361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3</a:t>
            </a:r>
          </a:p>
        </p:txBody>
      </p:sp>
      <p:sp>
        <p:nvSpPr>
          <p:cNvPr id="282" name="Shape 282"/>
          <p:cNvSpPr/>
          <p:nvPr/>
        </p:nvSpPr>
        <p:spPr>
          <a:xfrm>
            <a:off x="8656093" y="546687"/>
            <a:ext cx="321600" cy="2361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4</a:t>
            </a:r>
          </a:p>
        </p:txBody>
      </p:sp>
      <p:sp>
        <p:nvSpPr>
          <p:cNvPr id="283" name="Shape 283"/>
          <p:cNvSpPr/>
          <p:nvPr/>
        </p:nvSpPr>
        <p:spPr>
          <a:xfrm>
            <a:off x="7690755" y="2708765"/>
            <a:ext cx="321600" cy="2361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1</a:t>
            </a:r>
          </a:p>
        </p:txBody>
      </p:sp>
      <p:sp>
        <p:nvSpPr>
          <p:cNvPr id="284" name="Shape 284"/>
          <p:cNvSpPr/>
          <p:nvPr/>
        </p:nvSpPr>
        <p:spPr>
          <a:xfrm>
            <a:off x="8012534" y="2708765"/>
            <a:ext cx="321600" cy="2361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2</a:t>
            </a:r>
          </a:p>
        </p:txBody>
      </p:sp>
      <p:sp>
        <p:nvSpPr>
          <p:cNvPr id="285" name="Shape 285"/>
          <p:cNvSpPr/>
          <p:nvPr/>
        </p:nvSpPr>
        <p:spPr>
          <a:xfrm>
            <a:off x="8334313" y="2708765"/>
            <a:ext cx="321600" cy="2361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3</a:t>
            </a:r>
          </a:p>
        </p:txBody>
      </p:sp>
      <p:sp>
        <p:nvSpPr>
          <p:cNvPr id="286" name="Shape 286"/>
          <p:cNvSpPr/>
          <p:nvPr/>
        </p:nvSpPr>
        <p:spPr>
          <a:xfrm>
            <a:off x="8656093" y="2708765"/>
            <a:ext cx="321600" cy="2361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4</a:t>
            </a:r>
          </a:p>
        </p:txBody>
      </p:sp>
      <p:sp>
        <p:nvSpPr>
          <p:cNvPr id="287" name="Shape 287"/>
          <p:cNvSpPr/>
          <p:nvPr/>
        </p:nvSpPr>
        <p:spPr>
          <a:xfrm>
            <a:off x="7731001" y="2149831"/>
            <a:ext cx="249300" cy="5589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8" name="Shape 288"/>
          <p:cNvSpPr/>
          <p:nvPr/>
        </p:nvSpPr>
        <p:spPr>
          <a:xfrm>
            <a:off x="8048722" y="2421003"/>
            <a:ext cx="249300" cy="2877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9" name="Shape 289"/>
          <p:cNvSpPr/>
          <p:nvPr/>
        </p:nvSpPr>
        <p:spPr>
          <a:xfrm>
            <a:off x="8370496" y="2530265"/>
            <a:ext cx="249300" cy="1785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0" name="Shape 290"/>
          <p:cNvSpPr/>
          <p:nvPr/>
        </p:nvSpPr>
        <p:spPr>
          <a:xfrm>
            <a:off x="8692289" y="2558995"/>
            <a:ext cx="249300" cy="1497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1" name="Shape 291"/>
          <p:cNvSpPr/>
          <p:nvPr/>
        </p:nvSpPr>
        <p:spPr>
          <a:xfrm>
            <a:off x="7731001" y="258925"/>
            <a:ext cx="249300" cy="2877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2" name="Shape 292"/>
          <p:cNvSpPr/>
          <p:nvPr/>
        </p:nvSpPr>
        <p:spPr>
          <a:xfrm>
            <a:off x="8048722" y="258925"/>
            <a:ext cx="249300" cy="2877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3" name="Shape 293"/>
          <p:cNvSpPr/>
          <p:nvPr/>
        </p:nvSpPr>
        <p:spPr>
          <a:xfrm>
            <a:off x="8370499" y="258925"/>
            <a:ext cx="249300" cy="2877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4" name="Shape 294"/>
          <p:cNvSpPr/>
          <p:nvPr/>
        </p:nvSpPr>
        <p:spPr>
          <a:xfrm>
            <a:off x="8692288" y="258925"/>
            <a:ext cx="249300" cy="2877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5" name="Shape 295"/>
          <p:cNvSpPr txBox="1"/>
          <p:nvPr/>
        </p:nvSpPr>
        <p:spPr>
          <a:xfrm>
            <a:off x="6599075" y="280900"/>
            <a:ext cx="9096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u="sng"/>
              <a:t>Model A</a:t>
            </a:r>
          </a:p>
        </p:txBody>
      </p:sp>
      <p:sp>
        <p:nvSpPr>
          <p:cNvPr id="296" name="Shape 296"/>
          <p:cNvSpPr txBox="1"/>
          <p:nvPr/>
        </p:nvSpPr>
        <p:spPr>
          <a:xfrm>
            <a:off x="6599075" y="1383700"/>
            <a:ext cx="9096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u="sng"/>
              <a:t>Model B</a:t>
            </a:r>
          </a:p>
        </p:txBody>
      </p:sp>
      <p:sp>
        <p:nvSpPr>
          <p:cNvPr id="297" name="Shape 297"/>
          <p:cNvSpPr txBox="1"/>
          <p:nvPr/>
        </p:nvSpPr>
        <p:spPr>
          <a:xfrm>
            <a:off x="6599075" y="2384325"/>
            <a:ext cx="9096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u="sng"/>
              <a:t>Model C</a:t>
            </a:r>
          </a:p>
        </p:txBody>
      </p:sp>
      <p:sp>
        <p:nvSpPr>
          <p:cNvPr id="298" name="Shape 298"/>
          <p:cNvSpPr/>
          <p:nvPr/>
        </p:nvSpPr>
        <p:spPr>
          <a:xfrm>
            <a:off x="2847199" y="1735225"/>
            <a:ext cx="684000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ModelA</a:t>
            </a:r>
          </a:p>
        </p:txBody>
      </p:sp>
      <p:sp>
        <p:nvSpPr>
          <p:cNvPr id="299" name="Shape 299"/>
          <p:cNvSpPr/>
          <p:nvPr/>
        </p:nvSpPr>
        <p:spPr>
          <a:xfrm>
            <a:off x="3531394" y="1735225"/>
            <a:ext cx="684000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ModelB</a:t>
            </a:r>
          </a:p>
        </p:txBody>
      </p:sp>
      <p:sp>
        <p:nvSpPr>
          <p:cNvPr id="300" name="Shape 300"/>
          <p:cNvSpPr/>
          <p:nvPr/>
        </p:nvSpPr>
        <p:spPr>
          <a:xfrm>
            <a:off x="4215589" y="1735225"/>
            <a:ext cx="684000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ModelC</a:t>
            </a:r>
          </a:p>
        </p:txBody>
      </p:sp>
      <p:sp>
        <p:nvSpPr>
          <p:cNvPr id="301" name="Shape 301"/>
          <p:cNvSpPr/>
          <p:nvPr/>
        </p:nvSpPr>
        <p:spPr>
          <a:xfrm>
            <a:off x="2932775" y="1274725"/>
            <a:ext cx="530100" cy="4605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2" name="Shape 302"/>
          <p:cNvSpPr/>
          <p:nvPr/>
        </p:nvSpPr>
        <p:spPr>
          <a:xfrm>
            <a:off x="3608341" y="1274725"/>
            <a:ext cx="530100" cy="4605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3" name="Shape 303"/>
          <p:cNvSpPr/>
          <p:nvPr/>
        </p:nvSpPr>
        <p:spPr>
          <a:xfrm>
            <a:off x="4292532" y="1274725"/>
            <a:ext cx="530100" cy="4605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4" name="Shape 304"/>
          <p:cNvSpPr txBox="1"/>
          <p:nvPr/>
        </p:nvSpPr>
        <p:spPr>
          <a:xfrm>
            <a:off x="3125500" y="2113225"/>
            <a:ext cx="1495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rgbClr val="FF9900"/>
                </a:solidFill>
              </a:rPr>
              <a:t>Pr(Hypothesis)</a:t>
            </a:r>
          </a:p>
        </p:txBody>
      </p:sp>
      <p:sp>
        <p:nvSpPr>
          <p:cNvPr id="305" name="Shape 305"/>
          <p:cNvSpPr/>
          <p:nvPr/>
        </p:nvSpPr>
        <p:spPr>
          <a:xfrm>
            <a:off x="1798275" y="2708775"/>
            <a:ext cx="1526100" cy="501900"/>
          </a:xfrm>
          <a:prstGeom prst="bevel">
            <a:avLst>
              <a:gd fmla="val 4915" name="adj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A) </a:t>
            </a:r>
            <a:r>
              <a:rPr lang="en"/>
              <a:t>Observe 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[25, 25, 25, 25]</a:t>
            </a:r>
          </a:p>
        </p:txBody>
      </p:sp>
      <p:sp>
        <p:nvSpPr>
          <p:cNvPr id="306" name="Shape 306"/>
          <p:cNvSpPr/>
          <p:nvPr/>
        </p:nvSpPr>
        <p:spPr>
          <a:xfrm>
            <a:off x="4532925" y="2708775"/>
            <a:ext cx="1526100" cy="501900"/>
          </a:xfrm>
          <a:prstGeom prst="bevel">
            <a:avLst>
              <a:gd fmla="val 4915" name="adj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B) Observe 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[48, 24, 16, 12]</a:t>
            </a:r>
          </a:p>
        </p:txBody>
      </p:sp>
      <p:sp>
        <p:nvSpPr>
          <p:cNvPr id="307" name="Shape 307"/>
          <p:cNvSpPr txBox="1"/>
          <p:nvPr/>
        </p:nvSpPr>
        <p:spPr>
          <a:xfrm>
            <a:off x="1521350" y="4664225"/>
            <a:ext cx="2052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rgbClr val="FF9900"/>
                </a:solidFill>
              </a:rPr>
              <a:t>P(Hypothesis|Data=A)</a:t>
            </a:r>
          </a:p>
        </p:txBody>
      </p:sp>
      <p:sp>
        <p:nvSpPr>
          <p:cNvPr id="308" name="Shape 308"/>
          <p:cNvSpPr/>
          <p:nvPr/>
        </p:nvSpPr>
        <p:spPr>
          <a:xfrm>
            <a:off x="1521349" y="4286225"/>
            <a:ext cx="684000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ModelA</a:t>
            </a:r>
          </a:p>
        </p:txBody>
      </p:sp>
      <p:sp>
        <p:nvSpPr>
          <p:cNvPr id="309" name="Shape 309"/>
          <p:cNvSpPr/>
          <p:nvPr/>
        </p:nvSpPr>
        <p:spPr>
          <a:xfrm>
            <a:off x="2205544" y="4286225"/>
            <a:ext cx="684000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ModelB</a:t>
            </a:r>
          </a:p>
        </p:txBody>
      </p:sp>
      <p:sp>
        <p:nvSpPr>
          <p:cNvPr id="310" name="Shape 310"/>
          <p:cNvSpPr/>
          <p:nvPr/>
        </p:nvSpPr>
        <p:spPr>
          <a:xfrm>
            <a:off x="2889739" y="4286225"/>
            <a:ext cx="684000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ModelC</a:t>
            </a:r>
          </a:p>
        </p:txBody>
      </p:sp>
      <p:sp>
        <p:nvSpPr>
          <p:cNvPr id="311" name="Shape 311"/>
          <p:cNvSpPr/>
          <p:nvPr/>
        </p:nvSpPr>
        <p:spPr>
          <a:xfrm>
            <a:off x="1606925" y="3441125"/>
            <a:ext cx="530100" cy="8451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2" name="Shape 312"/>
          <p:cNvSpPr/>
          <p:nvPr/>
        </p:nvSpPr>
        <p:spPr>
          <a:xfrm>
            <a:off x="2282500" y="4204025"/>
            <a:ext cx="530100" cy="82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3" name="Shape 313"/>
          <p:cNvSpPr/>
          <p:nvPr/>
        </p:nvSpPr>
        <p:spPr>
          <a:xfrm>
            <a:off x="2966675" y="4203900"/>
            <a:ext cx="530100" cy="82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4" name="Shape 314"/>
          <p:cNvSpPr txBox="1"/>
          <p:nvPr/>
        </p:nvSpPr>
        <p:spPr>
          <a:xfrm>
            <a:off x="4290975" y="4664225"/>
            <a:ext cx="2052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rgbClr val="FF9900"/>
                </a:solidFill>
              </a:rPr>
              <a:t>P(Hypothesis|Data=B)</a:t>
            </a:r>
          </a:p>
        </p:txBody>
      </p:sp>
      <p:sp>
        <p:nvSpPr>
          <p:cNvPr id="315" name="Shape 315"/>
          <p:cNvSpPr/>
          <p:nvPr/>
        </p:nvSpPr>
        <p:spPr>
          <a:xfrm>
            <a:off x="4290924" y="4286225"/>
            <a:ext cx="684000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ModelA</a:t>
            </a:r>
          </a:p>
        </p:txBody>
      </p:sp>
      <p:sp>
        <p:nvSpPr>
          <p:cNvPr id="316" name="Shape 316"/>
          <p:cNvSpPr/>
          <p:nvPr/>
        </p:nvSpPr>
        <p:spPr>
          <a:xfrm>
            <a:off x="4975119" y="4286225"/>
            <a:ext cx="684000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ModelB</a:t>
            </a:r>
          </a:p>
        </p:txBody>
      </p:sp>
      <p:sp>
        <p:nvSpPr>
          <p:cNvPr id="317" name="Shape 317"/>
          <p:cNvSpPr/>
          <p:nvPr/>
        </p:nvSpPr>
        <p:spPr>
          <a:xfrm>
            <a:off x="5659314" y="4286225"/>
            <a:ext cx="684000" cy="3780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ModelC</a:t>
            </a:r>
          </a:p>
        </p:txBody>
      </p:sp>
      <p:sp>
        <p:nvSpPr>
          <p:cNvPr id="318" name="Shape 318"/>
          <p:cNvSpPr/>
          <p:nvPr/>
        </p:nvSpPr>
        <p:spPr>
          <a:xfrm>
            <a:off x="4376500" y="4204025"/>
            <a:ext cx="530100" cy="82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9" name="Shape 319"/>
          <p:cNvSpPr/>
          <p:nvPr/>
        </p:nvSpPr>
        <p:spPr>
          <a:xfrm>
            <a:off x="5052075" y="4204025"/>
            <a:ext cx="530100" cy="82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0" name="Shape 320"/>
          <p:cNvSpPr/>
          <p:nvPr/>
        </p:nvSpPr>
        <p:spPr>
          <a:xfrm>
            <a:off x="5736250" y="3441125"/>
            <a:ext cx="530100" cy="8451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321" name="Shape 321"/>
          <p:cNvCxnSpPr>
            <a:stCxn id="304" idx="1"/>
            <a:endCxn id="305" idx="6"/>
          </p:cNvCxnSpPr>
          <p:nvPr/>
        </p:nvCxnSpPr>
        <p:spPr>
          <a:xfrm flipH="1">
            <a:off x="2561200" y="2295775"/>
            <a:ext cx="564300" cy="4131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22" name="Shape 322"/>
          <p:cNvCxnSpPr>
            <a:stCxn id="304" idx="3"/>
            <a:endCxn id="306" idx="6"/>
          </p:cNvCxnSpPr>
          <p:nvPr/>
        </p:nvCxnSpPr>
        <p:spPr>
          <a:xfrm>
            <a:off x="4621300" y="2295775"/>
            <a:ext cx="674700" cy="4131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323" name="Shape 323"/>
          <p:cNvSpPr/>
          <p:nvPr/>
        </p:nvSpPr>
        <p:spPr>
          <a:xfrm>
            <a:off x="1094300" y="1222750"/>
            <a:ext cx="249300" cy="11196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4" name="Shape 324"/>
          <p:cNvSpPr txBox="1"/>
          <p:nvPr/>
        </p:nvSpPr>
        <p:spPr>
          <a:xfrm>
            <a:off x="384900" y="1547350"/>
            <a:ext cx="6282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Prior</a:t>
            </a:r>
          </a:p>
        </p:txBody>
      </p:sp>
      <p:sp>
        <p:nvSpPr>
          <p:cNvPr id="325" name="Shape 325"/>
          <p:cNvSpPr/>
          <p:nvPr/>
        </p:nvSpPr>
        <p:spPr>
          <a:xfrm>
            <a:off x="1162125" y="3509625"/>
            <a:ext cx="249300" cy="11196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6" name="Shape 326"/>
          <p:cNvSpPr txBox="1"/>
          <p:nvPr/>
        </p:nvSpPr>
        <p:spPr>
          <a:xfrm>
            <a:off x="71075" y="3834225"/>
            <a:ext cx="10098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Posterior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2.3) The Steps of Bayesian Data Analysis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Bayesian Data Analysis - Steps</a:t>
            </a:r>
          </a:p>
        </p:txBody>
      </p:sp>
      <p:sp>
        <p:nvSpPr>
          <p:cNvPr id="337" name="Shape 337"/>
          <p:cNvSpPr txBox="1"/>
          <p:nvPr>
            <p:ph idx="1" type="body"/>
          </p:nvPr>
        </p:nvSpPr>
        <p:spPr>
          <a:xfrm>
            <a:off x="311700" y="1152475"/>
            <a:ext cx="8520600" cy="4632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1. </a:t>
            </a:r>
            <a:r>
              <a:rPr lang="en"/>
              <a:t>Identify relevant data</a:t>
            </a:r>
          </a:p>
        </p:txBody>
      </p:sp>
      <p:sp>
        <p:nvSpPr>
          <p:cNvPr id="338" name="Shape 338"/>
          <p:cNvSpPr txBox="1"/>
          <p:nvPr>
            <p:ph idx="1" type="body"/>
          </p:nvPr>
        </p:nvSpPr>
        <p:spPr>
          <a:xfrm>
            <a:off x="311700" y="3005275"/>
            <a:ext cx="8520600" cy="4938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4. Use Bayesian inference to update credibility across parameter values.</a:t>
            </a:r>
          </a:p>
        </p:txBody>
      </p:sp>
      <p:sp>
        <p:nvSpPr>
          <p:cNvPr id="339" name="Shape 339"/>
          <p:cNvSpPr txBox="1"/>
          <p:nvPr>
            <p:ph idx="1" type="body"/>
          </p:nvPr>
        </p:nvSpPr>
        <p:spPr>
          <a:xfrm>
            <a:off x="311700" y="1615666"/>
            <a:ext cx="8520600" cy="4632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2. Define a descriptive model for the data.</a:t>
            </a:r>
          </a:p>
        </p:txBody>
      </p:sp>
      <p:sp>
        <p:nvSpPr>
          <p:cNvPr id="340" name="Shape 340"/>
          <p:cNvSpPr txBox="1"/>
          <p:nvPr>
            <p:ph idx="1" type="body"/>
          </p:nvPr>
        </p:nvSpPr>
        <p:spPr>
          <a:xfrm>
            <a:off x="311700" y="2078866"/>
            <a:ext cx="8520600" cy="4632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3. Specify a prior distribution for that model’s parameters.</a:t>
            </a:r>
          </a:p>
        </p:txBody>
      </p:sp>
      <p:sp>
        <p:nvSpPr>
          <p:cNvPr id="341" name="Shape 341"/>
          <p:cNvSpPr txBox="1"/>
          <p:nvPr>
            <p:ph idx="1" type="body"/>
          </p:nvPr>
        </p:nvSpPr>
        <p:spPr>
          <a:xfrm>
            <a:off x="311700" y="2542066"/>
            <a:ext cx="8520600" cy="4632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228600" lvl="0" marL="914400" rtl="0">
              <a:spcBef>
                <a:spcPts val="0"/>
              </a:spcBef>
            </a:pPr>
            <a:r>
              <a:rPr i="1" lang="en"/>
              <a:t>Could Tableau support this?</a:t>
            </a:r>
          </a:p>
        </p:txBody>
      </p:sp>
      <p:sp>
        <p:nvSpPr>
          <p:cNvPr id="342" name="Shape 342"/>
          <p:cNvSpPr txBox="1"/>
          <p:nvPr>
            <p:ph idx="1" type="body"/>
          </p:nvPr>
        </p:nvSpPr>
        <p:spPr>
          <a:xfrm>
            <a:off x="311700" y="3499075"/>
            <a:ext cx="8520600" cy="10179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5. Verify posterior distribution mimic the data reasonably well. </a:t>
            </a:r>
          </a:p>
          <a:p>
            <a:pPr indent="-228600" lvl="0" marL="914400" rtl="0">
              <a:spcBef>
                <a:spcPts val="0"/>
              </a:spcBef>
            </a:pPr>
            <a:r>
              <a:rPr lang="en"/>
              <a:t>If not, consider a different descriptive model.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Example: Choosing a model</a:t>
            </a:r>
          </a:p>
        </p:txBody>
      </p:sp>
      <p:pic>
        <p:nvPicPr>
          <p:cNvPr id="348" name="Shape 348"/>
          <p:cNvPicPr preferRelativeResize="0"/>
          <p:nvPr/>
        </p:nvPicPr>
        <p:blipFill rotWithShape="1">
          <a:blip r:embed="rId3">
            <a:alphaModFix/>
          </a:blip>
          <a:srcRect b="7969" l="0" r="17512" t="0"/>
          <a:stretch/>
        </p:blipFill>
        <p:spPr>
          <a:xfrm rot="-5400000">
            <a:off x="4766900" y="671224"/>
            <a:ext cx="3180775" cy="4733375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Shape 349"/>
          <p:cNvSpPr txBox="1"/>
          <p:nvPr/>
        </p:nvSpPr>
        <p:spPr>
          <a:xfrm>
            <a:off x="311700" y="1361037"/>
            <a:ext cx="3494400" cy="10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u="sng"/>
              <a:t>Linear </a:t>
            </a:r>
            <a:r>
              <a:rPr lang="en" u="sng"/>
              <a:t>Regression (“Trend Line”) Model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ŷ = β</a:t>
            </a:r>
            <a:r>
              <a:rPr baseline="-25000" lang="en"/>
              <a:t>1</a:t>
            </a:r>
            <a:r>
              <a:rPr lang="en"/>
              <a:t>x + β</a:t>
            </a:r>
            <a:r>
              <a:rPr baseline="-25000" lang="en"/>
              <a:t>0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 ~ normal(</a:t>
            </a:r>
            <a:r>
              <a:rPr lang="en">
                <a:solidFill>
                  <a:schemeClr val="dk1"/>
                </a:solidFill>
              </a:rPr>
              <a:t>ŷ, σ)</a:t>
            </a:r>
          </a:p>
        </p:txBody>
      </p:sp>
      <p:sp>
        <p:nvSpPr>
          <p:cNvPr id="350" name="Shape 350"/>
          <p:cNvSpPr txBox="1"/>
          <p:nvPr/>
        </p:nvSpPr>
        <p:spPr>
          <a:xfrm>
            <a:off x="311700" y="2381938"/>
            <a:ext cx="3494400" cy="12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u="sng"/>
              <a:t>Three Parameters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  <a:buClr>
                <a:schemeClr val="dk1"/>
              </a:buClr>
              <a:buAutoNum type="arabicPeriod"/>
            </a:pPr>
            <a:r>
              <a:rPr lang="en">
                <a:solidFill>
                  <a:schemeClr val="dk1"/>
                </a:solidFill>
              </a:rPr>
              <a:t>The y-intercept, β</a:t>
            </a:r>
            <a:r>
              <a:rPr baseline="-25000" lang="en">
                <a:solidFill>
                  <a:schemeClr val="dk1"/>
                </a:solidFill>
              </a:rPr>
              <a:t>0</a:t>
            </a:r>
          </a:p>
          <a:p>
            <a:pPr indent="-228600" lvl="0" marL="457200" rtl="0">
              <a:spcBef>
                <a:spcPts val="0"/>
              </a:spcBef>
              <a:buClr>
                <a:schemeClr val="dk1"/>
              </a:buClr>
              <a:buAutoNum type="arabicPeriod"/>
            </a:pPr>
            <a:r>
              <a:rPr lang="en">
                <a:solidFill>
                  <a:schemeClr val="dk1"/>
                </a:solidFill>
              </a:rPr>
              <a:t>The slope, β</a:t>
            </a:r>
            <a:r>
              <a:rPr baseline="-25000" lang="en">
                <a:solidFill>
                  <a:schemeClr val="dk1"/>
                </a:solidFill>
              </a:rPr>
              <a:t>1</a:t>
            </a:r>
          </a:p>
          <a:p>
            <a:pPr indent="-228600" lvl="0" marL="457200" rtl="0">
              <a:spcBef>
                <a:spcPts val="0"/>
              </a:spcBef>
              <a:buClr>
                <a:schemeClr val="dk1"/>
              </a:buClr>
              <a:buAutoNum type="arabicPeriod"/>
            </a:pPr>
            <a:r>
              <a:rPr lang="en">
                <a:solidFill>
                  <a:schemeClr val="dk1"/>
                </a:solidFill>
              </a:rPr>
              <a:t>The stddev of the “noise”, σ </a:t>
            </a:r>
          </a:p>
        </p:txBody>
      </p:sp>
      <p:sp>
        <p:nvSpPr>
          <p:cNvPr id="351" name="Shape 351"/>
          <p:cNvSpPr txBox="1"/>
          <p:nvPr/>
        </p:nvSpPr>
        <p:spPr>
          <a:xfrm>
            <a:off x="311700" y="3693887"/>
            <a:ext cx="3494400" cy="10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Notice how we are distributing probability mass across more than one parameter.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The distribution over </a:t>
            </a:r>
            <a:r>
              <a:rPr lang="en">
                <a:solidFill>
                  <a:schemeClr val="dk1"/>
                </a:solidFill>
              </a:rPr>
              <a:t>β</a:t>
            </a:r>
            <a:r>
              <a:rPr baseline="-25000" lang="en">
                <a:solidFill>
                  <a:schemeClr val="dk1"/>
                </a:solidFill>
              </a:rPr>
              <a:t>0 </a:t>
            </a:r>
            <a:r>
              <a:rPr lang="en">
                <a:solidFill>
                  <a:schemeClr val="dk1"/>
                </a:solidFill>
              </a:rPr>
              <a:t>is not shown.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Posterior predictive check</a:t>
            </a:r>
          </a:p>
        </p:txBody>
      </p:sp>
      <p:pic>
        <p:nvPicPr>
          <p:cNvPr id="357" name="Shape 357"/>
          <p:cNvPicPr preferRelativeResize="0"/>
          <p:nvPr/>
        </p:nvPicPr>
        <p:blipFill rotWithShape="1">
          <a:blip r:embed="rId3">
            <a:alphaModFix/>
          </a:blip>
          <a:srcRect b="0" l="6907" r="0" t="0"/>
          <a:stretch/>
        </p:blipFill>
        <p:spPr>
          <a:xfrm rot="-5400000">
            <a:off x="2953486" y="421837"/>
            <a:ext cx="3589825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