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Shape 2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Shape 3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Shape 3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1.png"/><Relationship Id="rId4" Type="http://schemas.openxmlformats.org/officeDocument/2006/relationships/image" Target="../media/image0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2.png"/><Relationship Id="rId4" Type="http://schemas.openxmlformats.org/officeDocument/2006/relationships/image" Target="../media/image0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0.jp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6.png"/><Relationship Id="rId4" Type="http://schemas.openxmlformats.org/officeDocument/2006/relationships/image" Target="../media/image0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08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09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Probability Theory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Elements &amp; Axioms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311700" y="445025"/>
            <a:ext cx="49812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Probability Space of Two Die</a:t>
            </a:r>
          </a:p>
        </p:txBody>
      </p:sp>
      <p:sp>
        <p:nvSpPr>
          <p:cNvPr id="66" name="Shape 66"/>
          <p:cNvSpPr/>
          <p:nvPr/>
        </p:nvSpPr>
        <p:spPr>
          <a:xfrm>
            <a:off x="2969850" y="1847175"/>
            <a:ext cx="2877300" cy="31926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σ-</a:t>
            </a:r>
            <a:r>
              <a:rPr lang="en"/>
              <a:t>Algebra (</a:t>
            </a:r>
            <a:r>
              <a:rPr b="1" lang="en">
                <a:solidFill>
                  <a:schemeClr val="dk1"/>
                </a:solidFill>
              </a:rPr>
              <a:t>ℱ</a:t>
            </a:r>
            <a:r>
              <a:rPr lang="en"/>
              <a:t>)</a:t>
            </a:r>
          </a:p>
        </p:txBody>
      </p:sp>
      <p:sp>
        <p:nvSpPr>
          <p:cNvPr id="67" name="Shape 67"/>
          <p:cNvSpPr/>
          <p:nvPr/>
        </p:nvSpPr>
        <p:spPr>
          <a:xfrm>
            <a:off x="151725" y="1840575"/>
            <a:ext cx="2550300" cy="31926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Sample Space (Ω)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525" y="2521125"/>
            <a:ext cx="2295525" cy="1574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1325" y="0"/>
            <a:ext cx="2295525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 txBox="1"/>
          <p:nvPr/>
        </p:nvSpPr>
        <p:spPr>
          <a:xfrm>
            <a:off x="3226050" y="2342225"/>
            <a:ext cx="23649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[...]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E5={(1,4),(2,3),(3,2),(4,1)}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/>
              <a:t>[...]</a:t>
            </a:r>
          </a:p>
        </p:txBody>
      </p:sp>
      <p:sp>
        <p:nvSpPr>
          <p:cNvPr id="71" name="Shape 71"/>
          <p:cNvSpPr/>
          <p:nvPr/>
        </p:nvSpPr>
        <p:spPr>
          <a:xfrm>
            <a:off x="6114975" y="1840575"/>
            <a:ext cx="2877300" cy="31926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Probability Measure Function (P)</a:t>
            </a:r>
          </a:p>
        </p:txBody>
      </p:sp>
      <p:sp>
        <p:nvSpPr>
          <p:cNvPr id="72" name="Shape 72"/>
          <p:cNvSpPr/>
          <p:nvPr/>
        </p:nvSpPr>
        <p:spPr>
          <a:xfrm>
            <a:off x="7096425" y="2979675"/>
            <a:ext cx="914400" cy="914400"/>
          </a:xfrm>
          <a:prstGeom prst="bevel">
            <a:avLst>
              <a:gd fmla="val 12500" name="adj"/>
            </a:avLst>
          </a:prstGeom>
          <a:solidFill>
            <a:srgbClr val="93C47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P</a:t>
            </a:r>
          </a:p>
        </p:txBody>
      </p:sp>
      <p:sp>
        <p:nvSpPr>
          <p:cNvPr id="73" name="Shape 73"/>
          <p:cNvSpPr/>
          <p:nvPr/>
        </p:nvSpPr>
        <p:spPr>
          <a:xfrm>
            <a:off x="6350400" y="3181875"/>
            <a:ext cx="534000" cy="5232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200"/>
              <a:t>E5</a:t>
            </a:r>
          </a:p>
        </p:txBody>
      </p:sp>
      <p:sp>
        <p:nvSpPr>
          <p:cNvPr id="74" name="Shape 74"/>
          <p:cNvSpPr/>
          <p:nvPr/>
        </p:nvSpPr>
        <p:spPr>
          <a:xfrm>
            <a:off x="8222850" y="3181875"/>
            <a:ext cx="534000" cy="523200"/>
          </a:xfrm>
          <a:prstGeom prst="rect">
            <a:avLst/>
          </a:prstGeom>
          <a:solidFill>
            <a:srgbClr val="DD7E6B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200"/>
              <a:t>0.11</a:t>
            </a:r>
          </a:p>
        </p:txBody>
      </p:sp>
      <p:cxnSp>
        <p:nvCxnSpPr>
          <p:cNvPr id="75" name="Shape 75"/>
          <p:cNvCxnSpPr>
            <a:stCxn id="73" idx="3"/>
            <a:endCxn id="72" idx="4"/>
          </p:cNvCxnSpPr>
          <p:nvPr/>
        </p:nvCxnSpPr>
        <p:spPr>
          <a:xfrm flipH="1" rot="10800000">
            <a:off x="6884400" y="3436875"/>
            <a:ext cx="212100" cy="6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76" name="Shape 76"/>
          <p:cNvCxnSpPr>
            <a:stCxn id="72" idx="0"/>
            <a:endCxn id="74" idx="1"/>
          </p:cNvCxnSpPr>
          <p:nvPr/>
        </p:nvCxnSpPr>
        <p:spPr>
          <a:xfrm>
            <a:off x="8010825" y="3436875"/>
            <a:ext cx="212100" cy="6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583175" y="3030799"/>
            <a:ext cx="3030900" cy="1161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Probability Measure Function (P)</a:t>
            </a:r>
          </a:p>
        </p:txBody>
      </p:sp>
      <p:sp>
        <p:nvSpPr>
          <p:cNvPr id="82" name="Shape 82"/>
          <p:cNvSpPr/>
          <p:nvPr/>
        </p:nvSpPr>
        <p:spPr>
          <a:xfrm>
            <a:off x="762425" y="3382500"/>
            <a:ext cx="2672400" cy="68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3" name="Shape 83"/>
          <p:cNvSpPr txBox="1"/>
          <p:nvPr>
            <p:ph type="title"/>
          </p:nvPr>
        </p:nvSpPr>
        <p:spPr>
          <a:xfrm>
            <a:off x="311700" y="445025"/>
            <a:ext cx="3219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Probability Theory</a:t>
            </a:r>
          </a:p>
        </p:txBody>
      </p:sp>
      <p:sp>
        <p:nvSpPr>
          <p:cNvPr id="84" name="Shape 84"/>
          <p:cNvSpPr/>
          <p:nvPr/>
        </p:nvSpPr>
        <p:spPr>
          <a:xfrm>
            <a:off x="583175" y="2297302"/>
            <a:ext cx="3030900" cy="733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σ-</a:t>
            </a:r>
            <a:r>
              <a:rPr lang="en"/>
              <a:t>Algebra (</a:t>
            </a:r>
            <a:r>
              <a:rPr lang="en">
                <a:solidFill>
                  <a:schemeClr val="dk1"/>
                </a:solidFill>
              </a:rPr>
              <a:t>ℱ</a:t>
            </a:r>
            <a:r>
              <a:rPr lang="en"/>
              <a:t>)</a:t>
            </a:r>
          </a:p>
        </p:txBody>
      </p:sp>
      <p:sp>
        <p:nvSpPr>
          <p:cNvPr id="85" name="Shape 85"/>
          <p:cNvSpPr/>
          <p:nvPr/>
        </p:nvSpPr>
        <p:spPr>
          <a:xfrm>
            <a:off x="583175" y="1563800"/>
            <a:ext cx="3030900" cy="733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Sample Space (Ω)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762425" y="2655825"/>
            <a:ext cx="2672400" cy="30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100"/>
              <a:t>E5={(1,4),(2,3),(3,2),(4,1)} [...]</a:t>
            </a:r>
          </a:p>
        </p:txBody>
      </p:sp>
      <p:sp>
        <p:nvSpPr>
          <p:cNvPr id="87" name="Shape 87"/>
          <p:cNvSpPr/>
          <p:nvPr/>
        </p:nvSpPr>
        <p:spPr>
          <a:xfrm>
            <a:off x="1775875" y="3460957"/>
            <a:ext cx="574200" cy="535800"/>
          </a:xfrm>
          <a:prstGeom prst="bevel">
            <a:avLst>
              <a:gd fmla="val 12500" name="adj"/>
            </a:avLst>
          </a:prstGeom>
          <a:solidFill>
            <a:srgbClr val="93C47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P</a:t>
            </a:r>
          </a:p>
        </p:txBody>
      </p:sp>
      <p:sp>
        <p:nvSpPr>
          <p:cNvPr id="88" name="Shape 88"/>
          <p:cNvSpPr/>
          <p:nvPr/>
        </p:nvSpPr>
        <p:spPr>
          <a:xfrm>
            <a:off x="914425" y="3460957"/>
            <a:ext cx="534000" cy="5358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200"/>
              <a:t>E5</a:t>
            </a:r>
          </a:p>
        </p:txBody>
      </p:sp>
      <p:sp>
        <p:nvSpPr>
          <p:cNvPr id="89" name="Shape 89"/>
          <p:cNvSpPr/>
          <p:nvPr/>
        </p:nvSpPr>
        <p:spPr>
          <a:xfrm>
            <a:off x="2786875" y="3460957"/>
            <a:ext cx="534000" cy="535800"/>
          </a:xfrm>
          <a:prstGeom prst="rect">
            <a:avLst/>
          </a:prstGeom>
          <a:solidFill>
            <a:srgbClr val="DD7E6B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200"/>
              <a:t>0.11</a:t>
            </a:r>
          </a:p>
        </p:txBody>
      </p:sp>
      <p:cxnSp>
        <p:nvCxnSpPr>
          <p:cNvPr id="90" name="Shape 90"/>
          <p:cNvCxnSpPr>
            <a:stCxn id="88" idx="3"/>
            <a:endCxn id="87" idx="4"/>
          </p:cNvCxnSpPr>
          <p:nvPr/>
        </p:nvCxnSpPr>
        <p:spPr>
          <a:xfrm>
            <a:off x="1448425" y="3728857"/>
            <a:ext cx="327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91" name="Shape 91"/>
          <p:cNvCxnSpPr>
            <a:stCxn id="87" idx="0"/>
            <a:endCxn id="89" idx="1"/>
          </p:cNvCxnSpPr>
          <p:nvPr/>
        </p:nvCxnSpPr>
        <p:spPr>
          <a:xfrm>
            <a:off x="2350075" y="3728857"/>
            <a:ext cx="4368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92" name="Shape 92"/>
          <p:cNvSpPr txBox="1"/>
          <p:nvPr/>
        </p:nvSpPr>
        <p:spPr>
          <a:xfrm>
            <a:off x="1399325" y="1947125"/>
            <a:ext cx="1398600" cy="30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1100"/>
              <a:t>(1,1) (1,2) [...]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583175" y="1238425"/>
            <a:ext cx="30309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u="sng">
                <a:solidFill>
                  <a:schemeClr val="dk1"/>
                </a:solidFill>
              </a:rPr>
              <a:t>Probability Space (Ω, ℱ, P) </a:t>
            </a:r>
          </a:p>
        </p:txBody>
      </p:sp>
      <p:sp>
        <p:nvSpPr>
          <p:cNvPr id="94" name="Shape 94"/>
          <p:cNvSpPr/>
          <p:nvPr/>
        </p:nvSpPr>
        <p:spPr>
          <a:xfrm>
            <a:off x="4659325" y="3030800"/>
            <a:ext cx="3901500" cy="1161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3. σ-Additivity</a:t>
            </a:r>
            <a:r>
              <a:rPr lang="en"/>
              <a:t> </a:t>
            </a:r>
          </a:p>
        </p:txBody>
      </p:sp>
      <p:sp>
        <p:nvSpPr>
          <p:cNvPr id="95" name="Shape 95"/>
          <p:cNvSpPr/>
          <p:nvPr/>
        </p:nvSpPr>
        <p:spPr>
          <a:xfrm>
            <a:off x="4659325" y="2297302"/>
            <a:ext cx="3901500" cy="733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2. Unit Measure (i.e., unitarity)</a:t>
            </a:r>
          </a:p>
        </p:txBody>
      </p:sp>
      <p:sp>
        <p:nvSpPr>
          <p:cNvPr id="96" name="Shape 96"/>
          <p:cNvSpPr/>
          <p:nvPr/>
        </p:nvSpPr>
        <p:spPr>
          <a:xfrm>
            <a:off x="4659325" y="1563800"/>
            <a:ext cx="3901500" cy="733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1. Non-negativity</a:t>
            </a:r>
          </a:p>
        </p:txBody>
      </p:sp>
      <p:sp>
        <p:nvSpPr>
          <p:cNvPr id="97" name="Shape 97"/>
          <p:cNvSpPr txBox="1"/>
          <p:nvPr/>
        </p:nvSpPr>
        <p:spPr>
          <a:xfrm>
            <a:off x="4659325" y="1238425"/>
            <a:ext cx="39015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u="sng"/>
              <a:t>Probability Axioms</a:t>
            </a:r>
          </a:p>
        </p:txBody>
      </p:sp>
      <p:pic>
        <p:nvPicPr>
          <p:cNvPr id="98" name="Shape 98"/>
          <p:cNvPicPr preferRelativeResize="0"/>
          <p:nvPr/>
        </p:nvPicPr>
        <p:blipFill rotWithShape="1">
          <a:blip r:embed="rId3">
            <a:alphaModFix/>
          </a:blip>
          <a:srcRect b="92075" l="8391" r="0" t="1474"/>
          <a:stretch/>
        </p:blipFill>
        <p:spPr>
          <a:xfrm>
            <a:off x="5264775" y="1933324"/>
            <a:ext cx="2512099" cy="3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 b="48632" l="8391" r="0" t="45453"/>
          <a:stretch/>
        </p:blipFill>
        <p:spPr>
          <a:xfrm>
            <a:off x="5264775" y="2655825"/>
            <a:ext cx="2512099" cy="30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 b="1598" l="17962" r="1632" t="85099"/>
          <a:stretch/>
        </p:blipFill>
        <p:spPr>
          <a:xfrm>
            <a:off x="5264775" y="3382425"/>
            <a:ext cx="2204974" cy="68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7469750" y="3386700"/>
            <a:ext cx="307200" cy="68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2" name="Shape 102"/>
          <p:cNvSpPr txBox="1"/>
          <p:nvPr/>
        </p:nvSpPr>
        <p:spPr>
          <a:xfrm>
            <a:off x="6175050" y="1971525"/>
            <a:ext cx="1249200" cy="27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4204675" y="4418275"/>
            <a:ext cx="4792500" cy="411600"/>
          </a:xfrm>
          <a:prstGeom prst="wedgeRectCallout">
            <a:avLst>
              <a:gd fmla="val -2398" name="adj1"/>
              <a:gd fmla="val -106784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E.g.: P(3dots or 4dots) = P(3dots) + P(4dots) = ⅙ + ⅙ = ⅓ 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2250" y="154176"/>
            <a:ext cx="1309900" cy="978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Exercise 4.3) Probability Example</a:t>
            </a:r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311700" y="1152475"/>
            <a:ext cx="8520600" cy="2661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 a pinochle deck, there are 48 cards: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/>
              <a:t>6 values (9, 10, Jack, Queen, King, Ace) x 4 suits x 2 copies = 48</a:t>
            </a:r>
          </a:p>
          <a:p>
            <a:pPr lvl="0">
              <a:spcBef>
                <a:spcPts val="0"/>
              </a:spcBef>
              <a:buNone/>
            </a:pPr>
            <a:r>
              <a:rPr i="1" lang="en"/>
              <a:t>What is the probability of drawing a 10?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i="1" lang="en"/>
              <a:t>What is the probability of drawing { 10 or Jack }?</a:t>
            </a:r>
          </a:p>
        </p:txBody>
      </p:sp>
      <p:sp>
        <p:nvSpPr>
          <p:cNvPr id="111" name="Shape 111"/>
          <p:cNvSpPr/>
          <p:nvPr/>
        </p:nvSpPr>
        <p:spPr>
          <a:xfrm>
            <a:off x="5023225" y="3779575"/>
            <a:ext cx="3901500" cy="11619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Recall:</a:t>
            </a:r>
            <a:r>
              <a:rPr lang="en">
                <a:solidFill>
                  <a:srgbClr val="000029"/>
                </a:solidFill>
              </a:rPr>
              <a:t> σ-Additivity</a:t>
            </a:r>
            <a:r>
              <a:rPr lang="en"/>
              <a:t> </a:t>
            </a:r>
          </a:p>
        </p:txBody>
      </p:sp>
      <p:pic>
        <p:nvPicPr>
          <p:cNvPr id="112" name="Shape 112"/>
          <p:cNvPicPr preferRelativeResize="0"/>
          <p:nvPr/>
        </p:nvPicPr>
        <p:blipFill rotWithShape="1">
          <a:blip r:embed="rId3">
            <a:alphaModFix/>
          </a:blip>
          <a:srcRect b="1598" l="17962" r="1632" t="85099"/>
          <a:stretch/>
        </p:blipFill>
        <p:spPr>
          <a:xfrm>
            <a:off x="5628675" y="4131200"/>
            <a:ext cx="2204974" cy="68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7833650" y="4135475"/>
            <a:ext cx="307200" cy="68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311700" y="445025"/>
            <a:ext cx="60195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Probability Space vs Other Spaces</a:t>
            </a:r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2250" y="154176"/>
            <a:ext cx="1309900" cy="978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7299" y="1168974"/>
            <a:ext cx="4182850" cy="39745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/>
          <p:nvPr/>
        </p:nvSpPr>
        <p:spPr>
          <a:xfrm>
            <a:off x="4813175" y="1558000"/>
            <a:ext cx="416700" cy="313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2" name="Shape 122"/>
          <p:cNvSpPr txBox="1"/>
          <p:nvPr/>
        </p:nvSpPr>
        <p:spPr>
          <a:xfrm>
            <a:off x="4231175" y="3225325"/>
            <a:ext cx="10461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" sz="1000"/>
              <a:t>Prob space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1000"/>
              <a:t>(Unit Measure)</a:t>
            </a:r>
          </a:p>
        </p:txBody>
      </p:sp>
      <p:cxnSp>
        <p:nvCxnSpPr>
          <p:cNvPr id="123" name="Shape 123"/>
          <p:cNvCxnSpPr/>
          <p:nvPr/>
        </p:nvCxnSpPr>
        <p:spPr>
          <a:xfrm>
            <a:off x="5214275" y="3547775"/>
            <a:ext cx="464100" cy="204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24" name="Shape 124"/>
          <p:cNvSpPr/>
          <p:nvPr/>
        </p:nvSpPr>
        <p:spPr>
          <a:xfrm>
            <a:off x="4088478" y="1668125"/>
            <a:ext cx="882000" cy="3020025"/>
          </a:xfrm>
          <a:custGeom>
            <a:pathLst>
              <a:path extrusionOk="0" h="120801" w="35280">
                <a:moveTo>
                  <a:pt x="35280" y="0"/>
                </a:moveTo>
                <a:cubicBezTo>
                  <a:pt x="29407" y="11115"/>
                  <a:pt x="780" y="46558"/>
                  <a:pt x="46" y="66692"/>
                </a:cubicBezTo>
                <a:cubicBezTo>
                  <a:pt x="-688" y="86825"/>
                  <a:pt x="25737" y="111782"/>
                  <a:pt x="30876" y="120801"/>
                </a:cubicBez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sp>
      <p:sp>
        <p:nvSpPr>
          <p:cNvPr id="125" name="Shape 125"/>
          <p:cNvSpPr/>
          <p:nvPr/>
        </p:nvSpPr>
        <p:spPr>
          <a:xfrm>
            <a:off x="5759975" y="3186000"/>
            <a:ext cx="744300" cy="52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2417900" y="4657925"/>
            <a:ext cx="1703100" cy="37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3. σ-Additivity</a:t>
            </a:r>
            <a:r>
              <a:rPr lang="en"/>
              <a:t> </a:t>
            </a:r>
          </a:p>
        </p:txBody>
      </p:sp>
      <p:sp>
        <p:nvSpPr>
          <p:cNvPr id="127" name="Shape 127"/>
          <p:cNvSpPr/>
          <p:nvPr/>
        </p:nvSpPr>
        <p:spPr>
          <a:xfrm>
            <a:off x="2417900" y="4280300"/>
            <a:ext cx="1703100" cy="37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2. Unitarity</a:t>
            </a:r>
          </a:p>
        </p:txBody>
      </p:sp>
      <p:sp>
        <p:nvSpPr>
          <p:cNvPr id="128" name="Shape 128"/>
          <p:cNvSpPr/>
          <p:nvPr/>
        </p:nvSpPr>
        <p:spPr>
          <a:xfrm>
            <a:off x="2417900" y="3902725"/>
            <a:ext cx="1703100" cy="37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1. Non-negativity</a:t>
            </a:r>
          </a:p>
        </p:txBody>
      </p:sp>
      <p:sp>
        <p:nvSpPr>
          <p:cNvPr id="129" name="Shape 129"/>
          <p:cNvSpPr/>
          <p:nvPr/>
        </p:nvSpPr>
        <p:spPr>
          <a:xfrm>
            <a:off x="157300" y="4657900"/>
            <a:ext cx="2250600" cy="37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3. Probability Function (P)</a:t>
            </a:r>
          </a:p>
        </p:txBody>
      </p:sp>
      <p:sp>
        <p:nvSpPr>
          <p:cNvPr id="130" name="Shape 130"/>
          <p:cNvSpPr/>
          <p:nvPr/>
        </p:nvSpPr>
        <p:spPr>
          <a:xfrm>
            <a:off x="157300" y="4280275"/>
            <a:ext cx="2250600" cy="37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0029"/>
                </a:solidFill>
              </a:rPr>
              <a:t>2. </a:t>
            </a:r>
            <a:r>
              <a:rPr lang="en">
                <a:solidFill>
                  <a:srgbClr val="000029"/>
                </a:solidFill>
              </a:rPr>
              <a:t>σ-</a:t>
            </a:r>
            <a:r>
              <a:rPr lang="en">
                <a:solidFill>
                  <a:schemeClr val="dk1"/>
                </a:solidFill>
              </a:rPr>
              <a:t>Algebra (ℱ)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000029"/>
              </a:solidFill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157300" y="3902700"/>
            <a:ext cx="2250600" cy="377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1. Sample Space (</a:t>
            </a:r>
            <a:r>
              <a:rPr lang="en">
                <a:solidFill>
                  <a:schemeClr val="dk1"/>
                </a:solidFill>
              </a:rPr>
              <a:t>Ω</a:t>
            </a:r>
            <a:r>
              <a:rPr lang="en"/>
              <a:t>)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157300" y="3547775"/>
            <a:ext cx="22506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Elements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2417900" y="3555750"/>
            <a:ext cx="1703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Axioms</a:t>
            </a:r>
          </a:p>
        </p:txBody>
      </p:sp>
      <p:sp>
        <p:nvSpPr>
          <p:cNvPr id="134" name="Shape 134"/>
          <p:cNvSpPr/>
          <p:nvPr/>
        </p:nvSpPr>
        <p:spPr>
          <a:xfrm>
            <a:off x="1673000" y="4182650"/>
            <a:ext cx="3192900" cy="572700"/>
          </a:xfrm>
          <a:prstGeom prst="mathMultiply">
            <a:avLst>
              <a:gd fmla="val 10987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-820125" y="4560250"/>
            <a:ext cx="4182900" cy="572700"/>
          </a:xfrm>
          <a:prstGeom prst="mathMultiply">
            <a:avLst>
              <a:gd fmla="val 10987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6" name="Shape 136"/>
          <p:cNvSpPr txBox="1"/>
          <p:nvPr/>
        </p:nvSpPr>
        <p:spPr>
          <a:xfrm>
            <a:off x="296725" y="1243425"/>
            <a:ext cx="397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If you remove the unitarity axiom, probability space is a measure space. 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296725" y="1816125"/>
            <a:ext cx="397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If you remove the measure function, you are left with a topological space. 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296725" y="2399587"/>
            <a:ext cx="397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 fact, probability space is just a specific resident of the “space of mathematical spaces”. 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303575" y="2977671"/>
            <a:ext cx="39795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Why don’t we use e.g., Banach spaces instead?</a:t>
            </a:r>
          </a:p>
        </p:txBody>
      </p:sp>
      <p:sp>
        <p:nvSpPr>
          <p:cNvPr id="140" name="Shape 140"/>
          <p:cNvSpPr/>
          <p:nvPr/>
        </p:nvSpPr>
        <p:spPr>
          <a:xfrm>
            <a:off x="4600900" y="1294900"/>
            <a:ext cx="4317600" cy="189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6504150" y="3186000"/>
            <a:ext cx="2414400" cy="189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/>
          <p:nvPr/>
        </p:nvSpPr>
        <p:spPr>
          <a:xfrm rot="-1616321">
            <a:off x="5753777" y="4311794"/>
            <a:ext cx="884696" cy="4525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3" name="Shape 143"/>
          <p:cNvSpPr/>
          <p:nvPr/>
        </p:nvSpPr>
        <p:spPr>
          <a:xfrm rot="836599">
            <a:off x="5165554" y="3568543"/>
            <a:ext cx="1390676" cy="4524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/>
          <p:nvPr/>
        </p:nvSpPr>
        <p:spPr>
          <a:xfrm rot="-1764831">
            <a:off x="4838557" y="4375369"/>
            <a:ext cx="1552184" cy="761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3471325" y="2936900"/>
            <a:ext cx="2759400" cy="1108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0" name="Shape 1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Plausibility Inference or Frequency Analysis?</a:t>
            </a:r>
          </a:p>
        </p:txBody>
      </p:sp>
      <p:sp>
        <p:nvSpPr>
          <p:cNvPr id="151" name="Shape 151"/>
          <p:cNvSpPr/>
          <p:nvPr/>
        </p:nvSpPr>
        <p:spPr>
          <a:xfrm>
            <a:off x="523250" y="3864025"/>
            <a:ext cx="1733700" cy="6210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Requirements For A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en" sz="1200"/>
              <a:t>Plausibility Inference</a:t>
            </a:r>
            <a:r>
              <a:rPr lang="en" sz="1200"/>
              <a:t> System</a:t>
            </a:r>
          </a:p>
        </p:txBody>
      </p:sp>
      <p:sp>
        <p:nvSpPr>
          <p:cNvPr id="152" name="Shape 152"/>
          <p:cNvSpPr/>
          <p:nvPr/>
        </p:nvSpPr>
        <p:spPr>
          <a:xfrm rot="10800000">
            <a:off x="2744025" y="1118300"/>
            <a:ext cx="4205100" cy="1585799"/>
          </a:xfrm>
          <a:prstGeom prst="trapezoid">
            <a:avLst>
              <a:gd fmla="val 45410" name="adj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 txBox="1"/>
          <p:nvPr/>
        </p:nvSpPr>
        <p:spPr>
          <a:xfrm>
            <a:off x="4127866" y="1722758"/>
            <a:ext cx="14463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Probability Theory</a:t>
            </a:r>
          </a:p>
        </p:txBody>
      </p:sp>
      <p:sp>
        <p:nvSpPr>
          <p:cNvPr id="154" name="Shape 154"/>
          <p:cNvSpPr/>
          <p:nvPr/>
        </p:nvSpPr>
        <p:spPr>
          <a:xfrm>
            <a:off x="7332500" y="2510000"/>
            <a:ext cx="1733700" cy="6210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Requirements For A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en" sz="1200"/>
              <a:t>Frequency Analysis</a:t>
            </a:r>
            <a:r>
              <a:rPr lang="en" sz="1200"/>
              <a:t> 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200"/>
              <a:t>System</a:t>
            </a:r>
          </a:p>
        </p:txBody>
      </p:sp>
      <p:cxnSp>
        <p:nvCxnSpPr>
          <p:cNvPr id="155" name="Shape 155"/>
          <p:cNvCxnSpPr>
            <a:stCxn id="151" idx="3"/>
            <a:endCxn id="156" idx="1"/>
          </p:cNvCxnSpPr>
          <p:nvPr/>
        </p:nvCxnSpPr>
        <p:spPr>
          <a:xfrm>
            <a:off x="2256950" y="4174525"/>
            <a:ext cx="1214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57" name="Shape 157"/>
          <p:cNvCxnSpPr>
            <a:stCxn id="154" idx="1"/>
            <a:endCxn id="158" idx="3"/>
          </p:cNvCxnSpPr>
          <p:nvPr/>
        </p:nvCxnSpPr>
        <p:spPr>
          <a:xfrm rot="10800000">
            <a:off x="6230600" y="2820500"/>
            <a:ext cx="1101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59" name="Shape 159"/>
          <p:cNvSpPr txBox="1"/>
          <p:nvPr/>
        </p:nvSpPr>
        <p:spPr>
          <a:xfrm>
            <a:off x="2292072" y="3825868"/>
            <a:ext cx="1022699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Bayesian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Perspective</a:t>
            </a:r>
          </a:p>
        </p:txBody>
      </p:sp>
      <p:sp>
        <p:nvSpPr>
          <p:cNvPr id="160" name="Shape 160"/>
          <p:cNvSpPr txBox="1"/>
          <p:nvPr/>
        </p:nvSpPr>
        <p:spPr>
          <a:xfrm>
            <a:off x="6270270" y="2465493"/>
            <a:ext cx="1022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Frequentist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Perspective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4127866" y="3359370"/>
            <a:ext cx="14463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Cox’s Theorem</a:t>
            </a:r>
          </a:p>
        </p:txBody>
      </p:sp>
      <p:cxnSp>
        <p:nvCxnSpPr>
          <p:cNvPr id="162" name="Shape 162"/>
          <p:cNvCxnSpPr/>
          <p:nvPr/>
        </p:nvCxnSpPr>
        <p:spPr>
          <a:xfrm rot="10800000">
            <a:off x="3763900" y="2937375"/>
            <a:ext cx="6300" cy="1125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63" name="Shape 163"/>
          <p:cNvCxnSpPr/>
          <p:nvPr/>
        </p:nvCxnSpPr>
        <p:spPr>
          <a:xfrm rot="10800000">
            <a:off x="5791875" y="2937425"/>
            <a:ext cx="19200" cy="1131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64" name="Shape 164"/>
          <p:cNvSpPr/>
          <p:nvPr/>
        </p:nvSpPr>
        <p:spPr>
          <a:xfrm>
            <a:off x="5544050" y="1386750"/>
            <a:ext cx="921900" cy="3108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/>
              <a:t>Bayes</a:t>
            </a:r>
          </a:p>
        </p:txBody>
      </p:sp>
      <p:cxnSp>
        <p:nvCxnSpPr>
          <p:cNvPr id="165" name="Shape 165"/>
          <p:cNvCxnSpPr>
            <a:endCxn id="164" idx="4"/>
          </p:cNvCxnSpPr>
          <p:nvPr/>
        </p:nvCxnSpPr>
        <p:spPr>
          <a:xfrm flipH="1" rot="10800000">
            <a:off x="5709500" y="1697550"/>
            <a:ext cx="295500" cy="1017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58" name="Shape 158"/>
          <p:cNvSpPr/>
          <p:nvPr/>
        </p:nvSpPr>
        <p:spPr>
          <a:xfrm>
            <a:off x="3471326" y="2704100"/>
            <a:ext cx="2759400" cy="232800"/>
          </a:xfrm>
          <a:prstGeom prst="rect">
            <a:avLst/>
          </a:prstGeom>
          <a:solidFill>
            <a:srgbClr val="93C47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Kolmogorov Axioms/Theorems</a:t>
            </a:r>
          </a:p>
        </p:txBody>
      </p:sp>
      <p:sp>
        <p:nvSpPr>
          <p:cNvPr id="156" name="Shape 156"/>
          <p:cNvSpPr/>
          <p:nvPr/>
        </p:nvSpPr>
        <p:spPr>
          <a:xfrm>
            <a:off x="3471326" y="4058125"/>
            <a:ext cx="2759400" cy="232800"/>
          </a:xfrm>
          <a:prstGeom prst="rect">
            <a:avLst/>
          </a:prstGeom>
          <a:solidFill>
            <a:srgbClr val="93C47D"/>
          </a:solidFill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1200"/>
              <a:t>Plausibility Axioms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Frequentism vs Bayesianism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Externalism: Probability as Frequency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311700" y="1152475"/>
            <a:ext cx="40245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3">
            <a:alphaModFix/>
          </a:blip>
          <a:srcRect b="13229" l="1997" r="2863" t="19786"/>
          <a:stretch/>
        </p:blipFill>
        <p:spPr>
          <a:xfrm>
            <a:off x="4933675" y="1137937"/>
            <a:ext cx="3668499" cy="344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3825" y="3489950"/>
            <a:ext cx="2680249" cy="9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Internalism: Probability as Degree of Belief</a:t>
            </a:r>
          </a:p>
        </p:txBody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311700" y="1152475"/>
            <a:ext cx="8537400" cy="4683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As we saw, calibration can improve credibility estimates in the long term. </a:t>
            </a:r>
          </a:p>
        </p:txBody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311700" y="1620775"/>
            <a:ext cx="8537400" cy="4683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Simulated betting is a way to elicit (materialize) your subjective credibilities.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311700" y="2089075"/>
            <a:ext cx="8537400" cy="4683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Proposition X ≝ “A snowstorm will close highway near Indianapolis on Christmas”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311700" y="2557375"/>
            <a:ext cx="4268700" cy="1549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Decision 1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Gamble A</a:t>
            </a:r>
            <a:r>
              <a:rPr lang="en"/>
              <a:t>: You get $100 if X is true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Gamble B:</a:t>
            </a:r>
            <a:r>
              <a:rPr lang="en"/>
              <a:t> You get $100 if you draw red from a bag with { 5 red, 5 white } marbles.</a:t>
            </a:r>
          </a:p>
        </p:txBody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x="311700" y="4106575"/>
            <a:ext cx="4268700" cy="8121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Suppose you prefer Gamble B. This means your subjective P(X) &lt; 0.5. </a:t>
            </a:r>
          </a:p>
        </p:txBody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4580400" y="2557375"/>
            <a:ext cx="4268700" cy="1549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Decision 2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Gamble A</a:t>
            </a:r>
            <a:r>
              <a:rPr lang="en"/>
              <a:t>: You get $100 if X is true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Gamble B:</a:t>
            </a:r>
            <a:r>
              <a:rPr lang="en"/>
              <a:t> You get $100 if you draw red from a bag with { 1 red,  9 white } marbles.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4580400" y="4106575"/>
            <a:ext cx="4268700" cy="8121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Suppose you pick Gamble A. This means your subjective P(X) &gt; 0.1.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Probability Distributions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Recall: Two Kinds of Distribution</a:t>
            </a:r>
          </a:p>
        </p:txBody>
      </p:sp>
      <p:sp>
        <p:nvSpPr>
          <p:cNvPr id="201" name="Shape 201"/>
          <p:cNvSpPr/>
          <p:nvPr/>
        </p:nvSpPr>
        <p:spPr>
          <a:xfrm>
            <a:off x="4821058" y="1183650"/>
            <a:ext cx="3845399" cy="249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270294" y="1190413"/>
            <a:ext cx="3845400" cy="249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661650" y="2252425"/>
            <a:ext cx="394800" cy="298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700"/>
              <a:t>1/6</a:t>
            </a:r>
          </a:p>
        </p:txBody>
      </p:sp>
      <p:pic>
        <p:nvPicPr>
          <p:cNvPr id="204" name="Shape 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7097" y="1193876"/>
            <a:ext cx="3791737" cy="233365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Shape 205"/>
          <p:cNvSpPr/>
          <p:nvPr/>
        </p:nvSpPr>
        <p:spPr>
          <a:xfrm>
            <a:off x="763707" y="3463425"/>
            <a:ext cx="32505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DiceRoll</a:t>
            </a:r>
          </a:p>
        </p:txBody>
      </p:sp>
      <p:sp>
        <p:nvSpPr>
          <p:cNvPr id="206" name="Shape 206"/>
          <p:cNvSpPr/>
          <p:nvPr/>
        </p:nvSpPr>
        <p:spPr>
          <a:xfrm>
            <a:off x="5166898" y="3288194"/>
            <a:ext cx="3481800" cy="298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Snowfall (inches)</a:t>
            </a:r>
          </a:p>
        </p:txBody>
      </p:sp>
      <p:sp>
        <p:nvSpPr>
          <p:cNvPr id="207" name="Shape 207"/>
          <p:cNvSpPr/>
          <p:nvPr/>
        </p:nvSpPr>
        <p:spPr>
          <a:xfrm>
            <a:off x="4990955" y="1193876"/>
            <a:ext cx="147600" cy="2309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8" name="Shape 208"/>
          <p:cNvSpPr/>
          <p:nvPr/>
        </p:nvSpPr>
        <p:spPr>
          <a:xfrm rot="-5400000">
            <a:off x="3904350" y="2096100"/>
            <a:ext cx="2186700" cy="281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Probability Density Function (PDF)</a:t>
            </a:r>
          </a:p>
        </p:txBody>
      </p:sp>
      <p:sp>
        <p:nvSpPr>
          <p:cNvPr id="209" name="Shape 209"/>
          <p:cNvSpPr/>
          <p:nvPr/>
        </p:nvSpPr>
        <p:spPr>
          <a:xfrm>
            <a:off x="457958" y="1230498"/>
            <a:ext cx="147600" cy="2309699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0" name="Shape 210"/>
          <p:cNvSpPr/>
          <p:nvPr/>
        </p:nvSpPr>
        <p:spPr>
          <a:xfrm rot="-5400000">
            <a:off x="-577588" y="2125869"/>
            <a:ext cx="2013000" cy="281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Probability Mass Function (PMF)</a:t>
            </a:r>
          </a:p>
        </p:txBody>
      </p:sp>
      <p:cxnSp>
        <p:nvCxnSpPr>
          <p:cNvPr id="211" name="Shape 211"/>
          <p:cNvCxnSpPr/>
          <p:nvPr/>
        </p:nvCxnSpPr>
        <p:spPr>
          <a:xfrm>
            <a:off x="696471" y="1225804"/>
            <a:ext cx="0" cy="202230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12" name="Shape 212"/>
          <p:cNvSpPr/>
          <p:nvPr/>
        </p:nvSpPr>
        <p:spPr>
          <a:xfrm>
            <a:off x="999153" y="2511364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1532132" y="2511364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2065111" y="2511364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2598091" y="2516803"/>
            <a:ext cx="230400" cy="7257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3131070" y="2508775"/>
            <a:ext cx="230399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3617035" y="2508775"/>
            <a:ext cx="230400" cy="7284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18" name="Shape 218"/>
          <p:cNvCxnSpPr/>
          <p:nvPr/>
        </p:nvCxnSpPr>
        <p:spPr>
          <a:xfrm flipH="1" rot="10800000">
            <a:off x="696471" y="3236879"/>
            <a:ext cx="3356700" cy="11100"/>
          </a:xfrm>
          <a:prstGeom prst="straightConnector1">
            <a:avLst/>
          </a:prstGeom>
          <a:noFill/>
          <a:ln cap="flat" cmpd="sng" w="19050">
            <a:solidFill>
              <a:srgbClr val="B7B7B7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19" name="Shape 219"/>
          <p:cNvSpPr/>
          <p:nvPr/>
        </p:nvSpPr>
        <p:spPr>
          <a:xfrm>
            <a:off x="999153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1</a:t>
            </a:r>
          </a:p>
        </p:txBody>
      </p:sp>
      <p:sp>
        <p:nvSpPr>
          <p:cNvPr id="220" name="Shape 220"/>
          <p:cNvSpPr/>
          <p:nvPr/>
        </p:nvSpPr>
        <p:spPr>
          <a:xfrm>
            <a:off x="1532132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2</a:t>
            </a:r>
          </a:p>
        </p:txBody>
      </p:sp>
      <p:sp>
        <p:nvSpPr>
          <p:cNvPr id="221" name="Shape 221"/>
          <p:cNvSpPr/>
          <p:nvPr/>
        </p:nvSpPr>
        <p:spPr>
          <a:xfrm>
            <a:off x="2065111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3</a:t>
            </a:r>
          </a:p>
        </p:txBody>
      </p:sp>
      <p:sp>
        <p:nvSpPr>
          <p:cNvPr id="222" name="Shape 222"/>
          <p:cNvSpPr/>
          <p:nvPr/>
        </p:nvSpPr>
        <p:spPr>
          <a:xfrm>
            <a:off x="2598091" y="3278658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4</a:t>
            </a:r>
          </a:p>
        </p:txBody>
      </p:sp>
      <p:sp>
        <p:nvSpPr>
          <p:cNvPr id="223" name="Shape 223"/>
          <p:cNvSpPr/>
          <p:nvPr/>
        </p:nvSpPr>
        <p:spPr>
          <a:xfrm>
            <a:off x="3131070" y="3273219"/>
            <a:ext cx="230399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5</a:t>
            </a:r>
          </a:p>
        </p:txBody>
      </p:sp>
      <p:sp>
        <p:nvSpPr>
          <p:cNvPr id="224" name="Shape 224"/>
          <p:cNvSpPr/>
          <p:nvPr/>
        </p:nvSpPr>
        <p:spPr>
          <a:xfrm>
            <a:off x="3617035" y="3273219"/>
            <a:ext cx="230400" cy="190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b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900"/>
              <a:t>6</a:t>
            </a:r>
          </a:p>
        </p:txBody>
      </p:sp>
      <p:cxnSp>
        <p:nvCxnSpPr>
          <p:cNvPr id="225" name="Shape 225"/>
          <p:cNvCxnSpPr/>
          <p:nvPr/>
        </p:nvCxnSpPr>
        <p:spPr>
          <a:xfrm>
            <a:off x="629301" y="2516803"/>
            <a:ext cx="1344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26" name="Shape 226"/>
          <p:cNvSpPr txBox="1"/>
          <p:nvPr/>
        </p:nvSpPr>
        <p:spPr>
          <a:xfrm>
            <a:off x="257500" y="3685525"/>
            <a:ext cx="4028700" cy="13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DiceRoll has discrete domain</a:t>
            </a:r>
            <a:r>
              <a:rPr b="1" lang="en"/>
              <a:t>:</a:t>
            </a:r>
            <a:r>
              <a:rPr lang="en"/>
              <a:t> { 1, 2, 3, 4, 5, 6 }.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l">
              <a:spcBef>
                <a:spcPts val="0"/>
              </a:spcBef>
              <a:buNone/>
            </a:pPr>
            <a:r>
              <a:rPr lang="en"/>
              <a:t>Unitarity means: ∑X</a:t>
            </a:r>
            <a:r>
              <a:rPr baseline="-25000" lang="en"/>
              <a:t>e</a:t>
            </a:r>
            <a:r>
              <a:rPr lang="en"/>
              <a:t> = 1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l">
              <a:spcBef>
                <a:spcPts val="0"/>
              </a:spcBef>
              <a:buNone/>
            </a:pPr>
            <a:r>
              <a:rPr lang="en"/>
              <a:t>It is also true that: ∀</a:t>
            </a:r>
            <a:r>
              <a:rPr lang="en">
                <a:solidFill>
                  <a:schemeClr val="dk1"/>
                </a:solidFill>
              </a:rPr>
              <a:t>X</a:t>
            </a:r>
            <a:r>
              <a:rPr baseline="-25000" lang="en">
                <a:solidFill>
                  <a:schemeClr val="dk1"/>
                </a:solidFill>
              </a:rPr>
              <a:t>e</a:t>
            </a:r>
            <a:r>
              <a:rPr lang="en"/>
              <a:t>, Prob(</a:t>
            </a:r>
            <a:r>
              <a:rPr lang="en">
                <a:solidFill>
                  <a:schemeClr val="dk1"/>
                </a:solidFill>
              </a:rPr>
              <a:t>X</a:t>
            </a:r>
            <a:r>
              <a:rPr baseline="-25000" lang="en">
                <a:solidFill>
                  <a:schemeClr val="dk1"/>
                </a:solidFill>
              </a:rPr>
              <a:t>e</a:t>
            </a:r>
            <a:r>
              <a:rPr lang="en"/>
              <a:t>) &lt; 1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5119351" y="3703675"/>
            <a:ext cx="3576900" cy="12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en"/>
              <a:t>Snowfall has continuous domain [0, ∞)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l">
              <a:spcBef>
                <a:spcPts val="0"/>
              </a:spcBef>
              <a:buNone/>
            </a:pPr>
            <a:r>
              <a:rPr lang="en"/>
              <a:t>Unitarity means: ∫ p(x) dx = 1</a:t>
            </a:r>
          </a:p>
          <a:p>
            <a:pPr lvl="0" rtl="0" algn="l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 algn="l">
              <a:spcBef>
                <a:spcPts val="0"/>
              </a:spcBef>
              <a:buNone/>
            </a:pPr>
            <a:r>
              <a:rPr lang="en"/>
              <a:t>It is </a:t>
            </a:r>
            <a:r>
              <a:rPr b="1" lang="en">
                <a:solidFill>
                  <a:srgbClr val="FF0000"/>
                </a:solidFill>
              </a:rPr>
              <a:t>not</a:t>
            </a:r>
            <a:r>
              <a:rPr lang="en">
                <a:solidFill>
                  <a:srgbClr val="FF0000"/>
                </a:solidFill>
              </a:rPr>
              <a:t> </a:t>
            </a:r>
            <a:r>
              <a:rPr lang="en"/>
              <a:t>true that: </a:t>
            </a:r>
            <a:r>
              <a:rPr lang="en">
                <a:solidFill>
                  <a:schemeClr val="dk1"/>
                </a:solidFill>
              </a:rPr>
              <a:t>∀dx, p(x) &lt; 1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1622065" y="1282822"/>
            <a:ext cx="11580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400"/>
              <a:t>PMF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  <p:sp>
        <p:nvSpPr>
          <p:cNvPr id="229" name="Shape 229"/>
          <p:cNvSpPr txBox="1"/>
          <p:nvPr/>
        </p:nvSpPr>
        <p:spPr>
          <a:xfrm>
            <a:off x="6328770" y="1276060"/>
            <a:ext cx="1157999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2400"/>
              <a:t>PDF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Continuous Bins</a:t>
            </a: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 b="54264" l="5446" r="4682" t="0"/>
          <a:stretch/>
        </p:blipFill>
        <p:spPr>
          <a:xfrm>
            <a:off x="311700" y="1462325"/>
            <a:ext cx="4144756" cy="331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 rotWithShape="1">
          <a:blip r:embed="rId3">
            <a:alphaModFix/>
          </a:blip>
          <a:srcRect b="0" l="0" r="0" t="46481"/>
          <a:stretch/>
        </p:blipFill>
        <p:spPr>
          <a:xfrm>
            <a:off x="4687543" y="1462325"/>
            <a:ext cx="4144756" cy="331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Shape 237"/>
          <p:cNvSpPr txBox="1"/>
          <p:nvPr/>
        </p:nvSpPr>
        <p:spPr>
          <a:xfrm>
            <a:off x="311625" y="1079375"/>
            <a:ext cx="4144800" cy="3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Bin Size = 2in</a:t>
            </a:r>
          </a:p>
        </p:txBody>
      </p:sp>
      <p:sp>
        <p:nvSpPr>
          <p:cNvPr id="238" name="Shape 238"/>
          <p:cNvSpPr txBox="1"/>
          <p:nvPr/>
        </p:nvSpPr>
        <p:spPr>
          <a:xfrm>
            <a:off x="4687575" y="1079375"/>
            <a:ext cx="4144800" cy="3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/>
              <a:t>Bin Size = 1in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Example of p(x) &gt; 1.0</a:t>
            </a: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3">
            <a:alphaModFix/>
          </a:blip>
          <a:srcRect b="6375" l="2452" r="7066" t="0"/>
          <a:stretch/>
        </p:blipFill>
        <p:spPr>
          <a:xfrm rot="-5400000">
            <a:off x="4679400" y="501025"/>
            <a:ext cx="3490449" cy="481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Shape 245"/>
          <p:cNvSpPr txBox="1"/>
          <p:nvPr/>
        </p:nvSpPr>
        <p:spPr>
          <a:xfrm>
            <a:off x="173050" y="2618475"/>
            <a:ext cx="3712200" cy="12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 milligram of metal lead has a density of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~ 11 grams/cm</a:t>
            </a:r>
            <a:r>
              <a:rPr baseline="30000" lang="en"/>
              <a:t>3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This is possible because a milligram of lead takes up 0.000088 cm</a:t>
            </a:r>
            <a:r>
              <a:rPr baseline="30000" lang="en"/>
              <a:t>3</a:t>
            </a:r>
            <a:r>
              <a:rPr lang="en"/>
              <a:t> of space.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6" name="Shape 246"/>
          <p:cNvSpPr txBox="1"/>
          <p:nvPr/>
        </p:nvSpPr>
        <p:spPr>
          <a:xfrm>
            <a:off x="173050" y="1163475"/>
            <a:ext cx="3712200" cy="14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 bin size becomes </a:t>
            </a:r>
            <a:r>
              <a:rPr lang="en"/>
              <a:t>infinitesimally</a:t>
            </a:r>
            <a:r>
              <a:rPr lang="en"/>
              <a:t> narrow, Prob(X) approaches zero. But the ratio of probability mass to interval width is meaningful to talk about.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Let p(x) ≝ Prob(X) / dx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173050" y="3838825"/>
            <a:ext cx="37122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 the same way, if probability mass is compressed into a very small area, p(x) can exceed 1.0, without violating unitarity.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Unitarity: Discrete vs Continuous </a:t>
            </a:r>
          </a:p>
        </p:txBody>
      </p:sp>
      <p:sp>
        <p:nvSpPr>
          <p:cNvPr id="253" name="Shape 253"/>
          <p:cNvSpPr txBox="1"/>
          <p:nvPr/>
        </p:nvSpPr>
        <p:spPr>
          <a:xfrm>
            <a:off x="173050" y="1163475"/>
            <a:ext cx="4963800" cy="7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can </a:t>
            </a:r>
            <a:r>
              <a:rPr lang="en"/>
              <a:t>algebraically manipulate the discrete unitarity formula, and arrive at the continuous unitarity formula. 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173050" y="1863875"/>
            <a:ext cx="49638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Multiplying Δx / </a:t>
            </a:r>
            <a:r>
              <a:rPr lang="en">
                <a:solidFill>
                  <a:schemeClr val="dk1"/>
                </a:solidFill>
              </a:rPr>
              <a:t>Δx doesn’t change the formulae. 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173050" y="2272175"/>
            <a:ext cx="49638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As </a:t>
            </a:r>
            <a:r>
              <a:rPr lang="en">
                <a:solidFill>
                  <a:schemeClr val="dk1"/>
                </a:solidFill>
              </a:rPr>
              <a:t>Δx → 0, we rename each term.</a:t>
            </a:r>
          </a:p>
        </p:txBody>
      </p:sp>
      <p:sp>
        <p:nvSpPr>
          <p:cNvPr id="256" name="Shape 256"/>
          <p:cNvSpPr/>
          <p:nvPr/>
        </p:nvSpPr>
        <p:spPr>
          <a:xfrm rot="5400000">
            <a:off x="5113260" y="2593250"/>
            <a:ext cx="125100" cy="3021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/>
        </p:nvSpPr>
        <p:spPr>
          <a:xfrm rot="5400000">
            <a:off x="5415471" y="2593250"/>
            <a:ext cx="125100" cy="3021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8" name="Shape 258"/>
          <p:cNvSpPr/>
          <p:nvPr/>
        </p:nvSpPr>
        <p:spPr>
          <a:xfrm rot="5400000">
            <a:off x="6674000" y="1636875"/>
            <a:ext cx="125100" cy="22149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9" name="Shape 259"/>
          <p:cNvSpPr txBox="1"/>
          <p:nvPr/>
        </p:nvSpPr>
        <p:spPr>
          <a:xfrm>
            <a:off x="173050" y="2680475"/>
            <a:ext cx="49638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Note: p(x) ≠ Prob(x)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5343449" y="1357875"/>
            <a:ext cx="30420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∑ Prob([xi, xi + Δ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x]) = 1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5024650" y="2272175"/>
            <a:ext cx="39879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∑ 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Δx * 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Prob([xi, xi + Δx]) / 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Δx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= 1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5051177" y="2904732"/>
            <a:ext cx="2493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∫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5230321" y="2904732"/>
            <a:ext cx="4731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dx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6403852" y="2904782"/>
            <a:ext cx="6654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p(</a:t>
            </a: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x)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173050" y="3088675"/>
            <a:ext cx="49638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This is how we move PMF → PDF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          ∑Prob(X</a:t>
            </a:r>
            <a:r>
              <a:rPr baseline="-25000" lang="en">
                <a:solidFill>
                  <a:schemeClr val="dk1"/>
                </a:solidFill>
              </a:rPr>
              <a:t>e</a:t>
            </a:r>
            <a:r>
              <a:rPr lang="en">
                <a:solidFill>
                  <a:schemeClr val="dk1"/>
                </a:solidFill>
              </a:rPr>
              <a:t>) = 1          →       ∫ dx p(x) = 1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Density for normal distributions</a:t>
            </a:r>
          </a:p>
        </p:txBody>
      </p:sp>
      <p:pic>
        <p:nvPicPr>
          <p:cNvPr id="271" name="Shape 271"/>
          <p:cNvPicPr preferRelativeResize="0"/>
          <p:nvPr/>
        </p:nvPicPr>
        <p:blipFill rotWithShape="1">
          <a:blip r:embed="rId3">
            <a:alphaModFix/>
          </a:blip>
          <a:srcRect b="20500" l="10505" r="9908" t="14707"/>
          <a:stretch/>
        </p:blipFill>
        <p:spPr>
          <a:xfrm>
            <a:off x="3137650" y="1287925"/>
            <a:ext cx="5754225" cy="351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Shape 272"/>
          <p:cNvPicPr preferRelativeResize="0"/>
          <p:nvPr/>
        </p:nvPicPr>
        <p:blipFill rotWithShape="1">
          <a:blip r:embed="rId4">
            <a:alphaModFix/>
          </a:blip>
          <a:srcRect b="20889" l="43502" r="41649" t="32376"/>
          <a:stretch/>
        </p:blipFill>
        <p:spPr>
          <a:xfrm rot="-5400000">
            <a:off x="1302450" y="1787588"/>
            <a:ext cx="572974" cy="240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/>
          <p:nvPr/>
        </p:nvSpPr>
        <p:spPr>
          <a:xfrm>
            <a:off x="173050" y="2952302"/>
            <a:ext cx="4963800" cy="50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Variance is,</a:t>
            </a:r>
          </a:p>
        </p:txBody>
      </p:sp>
      <p:sp>
        <p:nvSpPr>
          <p:cNvPr id="278" name="Shape 278"/>
          <p:cNvSpPr txBox="1"/>
          <p:nvPr>
            <p:ph type="title"/>
          </p:nvPr>
        </p:nvSpPr>
        <p:spPr>
          <a:xfrm>
            <a:off x="311700" y="445025"/>
            <a:ext cx="47592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Descriptive Statistics</a:t>
            </a:r>
          </a:p>
        </p:txBody>
      </p:sp>
      <p:sp>
        <p:nvSpPr>
          <p:cNvPr id="279" name="Shape 279"/>
          <p:cNvSpPr txBox="1"/>
          <p:nvPr/>
        </p:nvSpPr>
        <p:spPr>
          <a:xfrm>
            <a:off x="173050" y="1163475"/>
            <a:ext cx="4963800" cy="40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Central Tendency</a:t>
            </a:r>
            <a:r>
              <a:rPr lang="en"/>
              <a:t>: mean, median, mode, etc.</a:t>
            </a:r>
          </a:p>
        </p:txBody>
      </p:sp>
      <p:sp>
        <p:nvSpPr>
          <p:cNvPr id="280" name="Shape 280"/>
          <p:cNvSpPr txBox="1"/>
          <p:nvPr/>
        </p:nvSpPr>
        <p:spPr>
          <a:xfrm>
            <a:off x="173050" y="1974512"/>
            <a:ext cx="49638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Question: what is the relation between μ and E[x]?</a:t>
            </a:r>
          </a:p>
        </p:txBody>
      </p:sp>
      <p:pic>
        <p:nvPicPr>
          <p:cNvPr id="281" name="Shape 281"/>
          <p:cNvPicPr preferRelativeResize="0"/>
          <p:nvPr/>
        </p:nvPicPr>
        <p:blipFill rotWithShape="1">
          <a:blip r:embed="rId3">
            <a:alphaModFix/>
          </a:blip>
          <a:srcRect b="26227" l="43454" r="43576" t="28701"/>
          <a:stretch/>
        </p:blipFill>
        <p:spPr>
          <a:xfrm rot="-5400000">
            <a:off x="3703276" y="2128029"/>
            <a:ext cx="417046" cy="231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Shape 282"/>
          <p:cNvSpPr txBox="1"/>
          <p:nvPr/>
        </p:nvSpPr>
        <p:spPr>
          <a:xfrm>
            <a:off x="173050" y="1571775"/>
            <a:ext cx="4963800" cy="40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Uncertainty</a:t>
            </a:r>
            <a:r>
              <a:rPr lang="en"/>
              <a:t>: stdev, etc</a:t>
            </a:r>
          </a:p>
        </p:txBody>
      </p:sp>
      <p:sp>
        <p:nvSpPr>
          <p:cNvPr id="283" name="Shape 283"/>
          <p:cNvSpPr txBox="1"/>
          <p:nvPr/>
        </p:nvSpPr>
        <p:spPr>
          <a:xfrm>
            <a:off x="173050" y="2445125"/>
            <a:ext cx="4963800" cy="50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Expectation Operator is,</a:t>
            </a:r>
          </a:p>
        </p:txBody>
      </p:sp>
      <p:pic>
        <p:nvPicPr>
          <p:cNvPr id="284" name="Shape 284"/>
          <p:cNvPicPr preferRelativeResize="0"/>
          <p:nvPr/>
        </p:nvPicPr>
        <p:blipFill rotWithShape="1">
          <a:blip r:embed="rId4">
            <a:alphaModFix/>
          </a:blip>
          <a:srcRect b="38234" l="40366" r="44872" t="27075"/>
          <a:stretch/>
        </p:blipFill>
        <p:spPr>
          <a:xfrm rot="-5400000">
            <a:off x="3778521" y="1756081"/>
            <a:ext cx="474557" cy="178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/>
          <p:cNvSpPr txBox="1"/>
          <p:nvPr/>
        </p:nvSpPr>
        <p:spPr>
          <a:xfrm>
            <a:off x="102650" y="3702100"/>
            <a:ext cx="54594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Suppose I asked you to compute min(var</a:t>
            </a:r>
            <a:r>
              <a:rPr baseline="-25000" lang="en"/>
              <a:t>x</a:t>
            </a:r>
            <a:r>
              <a:rPr lang="en"/>
              <a:t>). What is the solution?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6" name="Shape 286"/>
          <p:cNvSpPr txBox="1"/>
          <p:nvPr/>
        </p:nvSpPr>
        <p:spPr>
          <a:xfrm>
            <a:off x="168600" y="4085075"/>
            <a:ext cx="54594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457200" rtl="0">
              <a:spcBef>
                <a:spcPts val="0"/>
              </a:spcBef>
              <a:buNone/>
            </a:pPr>
            <a:r>
              <a:rPr lang="en"/>
              <a:t>E[x]. In this sense, mean </a:t>
            </a:r>
            <a:r>
              <a:rPr i="1" lang="en"/>
              <a:t>pairs with</a:t>
            </a:r>
            <a:r>
              <a:rPr lang="en"/>
              <a:t> stdev.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7" name="Shape 287"/>
          <p:cNvSpPr txBox="1"/>
          <p:nvPr/>
        </p:nvSpPr>
        <p:spPr>
          <a:xfrm>
            <a:off x="129675" y="4493375"/>
            <a:ext cx="74391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If we were trying to minimize (x - M), the median would minimize the expected distance.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/>
          <p:nvPr>
            <p:ph type="title"/>
          </p:nvPr>
        </p:nvSpPr>
        <p:spPr>
          <a:xfrm>
            <a:off x="311700" y="445025"/>
            <a:ext cx="47592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Exercise 4.4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173050" y="1163475"/>
            <a:ext cx="5562600" cy="40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run through an example probability density, and calculate E[x]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6173550" y="297125"/>
            <a:ext cx="27201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u="sng"/>
              <a:t>Example</a:t>
            </a:r>
          </a:p>
          <a:p>
            <a:pPr lvl="0" algn="ctr">
              <a:spcBef>
                <a:spcPts val="0"/>
              </a:spcBef>
              <a:buNone/>
            </a:pPr>
            <a:r>
              <a:t/>
            </a:r>
            <a:endParaRPr u="sng"/>
          </a:p>
          <a:p>
            <a:pPr lvl="0" rtl="0">
              <a:spcBef>
                <a:spcPts val="0"/>
              </a:spcBef>
              <a:buNone/>
            </a:pPr>
            <a:r>
              <a:rPr lang="en"/>
              <a:t>Let p(x) = 6x*(1-x) for x ∈ [0,1]</a:t>
            </a:r>
          </a:p>
        </p:txBody>
      </p:sp>
      <p:sp>
        <p:nvSpPr>
          <p:cNvPr id="295" name="Shape 295"/>
          <p:cNvSpPr txBox="1"/>
          <p:nvPr/>
        </p:nvSpPr>
        <p:spPr>
          <a:xfrm>
            <a:off x="311700" y="2141937"/>
            <a:ext cx="2367600" cy="16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Recall,</a:t>
            </a:r>
          </a:p>
        </p:txBody>
      </p:sp>
      <p:pic>
        <p:nvPicPr>
          <p:cNvPr id="296" name="Shape 2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546" y="1163478"/>
            <a:ext cx="2625249" cy="356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 rotWithShape="1">
          <a:blip r:embed="rId4">
            <a:alphaModFix/>
          </a:blip>
          <a:srcRect b="18953" l="43559" r="28018" t="32007"/>
          <a:stretch/>
        </p:blipFill>
        <p:spPr>
          <a:xfrm rot="-5400000">
            <a:off x="3625262" y="1167937"/>
            <a:ext cx="1096824" cy="25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Shape 298"/>
          <p:cNvPicPr preferRelativeResize="0"/>
          <p:nvPr/>
        </p:nvPicPr>
        <p:blipFill rotWithShape="1">
          <a:blip r:embed="rId4">
            <a:alphaModFix/>
          </a:blip>
          <a:srcRect b="18953" l="16517" r="56269" t="32007"/>
          <a:stretch/>
        </p:blipFill>
        <p:spPr>
          <a:xfrm rot="-5400000">
            <a:off x="3648600" y="2241424"/>
            <a:ext cx="1050149" cy="25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Shape 299"/>
          <p:cNvPicPr preferRelativeResize="0"/>
          <p:nvPr/>
        </p:nvPicPr>
        <p:blipFill rotWithShape="1">
          <a:blip r:embed="rId5">
            <a:alphaModFix/>
          </a:blip>
          <a:srcRect b="26227" l="43454" r="43576" t="28701"/>
          <a:stretch/>
        </p:blipFill>
        <p:spPr>
          <a:xfrm rot="-5400000">
            <a:off x="1245237" y="2301624"/>
            <a:ext cx="500525" cy="23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Shape 300"/>
          <p:cNvPicPr preferRelativeResize="0"/>
          <p:nvPr/>
        </p:nvPicPr>
        <p:blipFill rotWithShape="1">
          <a:blip r:embed="rId6">
            <a:alphaModFix/>
          </a:blip>
          <a:srcRect b="38234" l="40366" r="44872" t="27075"/>
          <a:stretch/>
        </p:blipFill>
        <p:spPr>
          <a:xfrm rot="-5400000">
            <a:off x="1210726" y="1919928"/>
            <a:ext cx="569548" cy="178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Shape 301"/>
          <p:cNvSpPr txBox="1"/>
          <p:nvPr/>
        </p:nvSpPr>
        <p:spPr>
          <a:xfrm>
            <a:off x="197750" y="4342000"/>
            <a:ext cx="5562600" cy="40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Let’s check our work...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/>
          <p:nvPr>
            <p:ph type="title"/>
          </p:nvPr>
        </p:nvSpPr>
        <p:spPr>
          <a:xfrm>
            <a:off x="311700" y="445025"/>
            <a:ext cx="45711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High Density Interval</a:t>
            </a:r>
          </a:p>
        </p:txBody>
      </p:sp>
      <p:pic>
        <p:nvPicPr>
          <p:cNvPr id="307" name="Shape 307"/>
          <p:cNvPicPr preferRelativeResize="0"/>
          <p:nvPr/>
        </p:nvPicPr>
        <p:blipFill rotWithShape="1">
          <a:blip r:embed="rId3">
            <a:alphaModFix/>
          </a:blip>
          <a:srcRect b="0" l="0" r="65569" t="0"/>
          <a:stretch/>
        </p:blipFill>
        <p:spPr>
          <a:xfrm rot="5400000">
            <a:off x="6603211" y="-136886"/>
            <a:ext cx="1440376" cy="313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Shape 308"/>
          <p:cNvSpPr txBox="1"/>
          <p:nvPr/>
        </p:nvSpPr>
        <p:spPr>
          <a:xfrm>
            <a:off x="173050" y="1163475"/>
            <a:ext cx="4963800" cy="60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Another way to summarize a distribution, will be to use High Density Intervals (HDIs). We will use HDIs most often.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173050" y="1765575"/>
            <a:ext cx="49638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Unitarity: 	For all x, 		</a:t>
            </a:r>
            <a:r>
              <a:rPr lang="en">
                <a:solidFill>
                  <a:schemeClr val="dk1"/>
                </a:solidFill>
              </a:rPr>
              <a:t>∫ dx p(x) = 1.00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HDI: 		Range(s) of x, 	∫ dx p(x) = 0.95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173050" y="2391750"/>
            <a:ext cx="49638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Example Distributions: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173050" y="2800050"/>
            <a:ext cx="49638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457200" rtl="0">
              <a:spcBef>
                <a:spcPts val="0"/>
              </a:spcBef>
              <a:buNone/>
            </a:pPr>
            <a:r>
              <a:rPr lang="en"/>
              <a:t>1. Normal </a:t>
            </a:r>
          </a:p>
        </p:txBody>
      </p:sp>
      <p:sp>
        <p:nvSpPr>
          <p:cNvPr id="312" name="Shape 312"/>
          <p:cNvSpPr txBox="1"/>
          <p:nvPr/>
        </p:nvSpPr>
        <p:spPr>
          <a:xfrm>
            <a:off x="173050" y="3103529"/>
            <a:ext cx="49638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45720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2. Skewed </a:t>
            </a:r>
          </a:p>
        </p:txBody>
      </p:sp>
      <p:pic>
        <p:nvPicPr>
          <p:cNvPr id="313" name="Shape 313"/>
          <p:cNvPicPr preferRelativeResize="0"/>
          <p:nvPr/>
        </p:nvPicPr>
        <p:blipFill rotWithShape="1">
          <a:blip r:embed="rId3">
            <a:alphaModFix/>
          </a:blip>
          <a:srcRect b="0" l="34430" r="32740" t="0"/>
          <a:stretch/>
        </p:blipFill>
        <p:spPr>
          <a:xfrm rot="5400000">
            <a:off x="6636711" y="1269988"/>
            <a:ext cx="1373376" cy="31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Shape 314"/>
          <p:cNvPicPr preferRelativeResize="0"/>
          <p:nvPr/>
        </p:nvPicPr>
        <p:blipFill rotWithShape="1">
          <a:blip r:embed="rId3">
            <a:alphaModFix/>
          </a:blip>
          <a:srcRect b="0" l="67417" r="0" t="0"/>
          <a:stretch/>
        </p:blipFill>
        <p:spPr>
          <a:xfrm rot="5400000">
            <a:off x="6641850" y="2638225"/>
            <a:ext cx="1363099" cy="313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Shape 315"/>
          <p:cNvSpPr txBox="1"/>
          <p:nvPr/>
        </p:nvSpPr>
        <p:spPr>
          <a:xfrm>
            <a:off x="173050" y="3407213"/>
            <a:ext cx="49638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45720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3. Bimodal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Two-Way Distributions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Joint &amp; Marginal Probabilities</a:t>
            </a:r>
          </a:p>
        </p:txBody>
      </p:sp>
      <p:sp>
        <p:nvSpPr>
          <p:cNvPr id="326" name="Shape 326"/>
          <p:cNvSpPr txBox="1"/>
          <p:nvPr>
            <p:ph idx="1" type="body"/>
          </p:nvPr>
        </p:nvSpPr>
        <p:spPr>
          <a:xfrm>
            <a:off x="311700" y="1152475"/>
            <a:ext cx="8520600" cy="517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Consider two discrete random variables: hair and eye color.</a:t>
            </a:r>
          </a:p>
        </p:txBody>
      </p:sp>
      <p:pic>
        <p:nvPicPr>
          <p:cNvPr id="327" name="Shape 327"/>
          <p:cNvPicPr preferRelativeResize="0"/>
          <p:nvPr/>
        </p:nvPicPr>
        <p:blipFill rotWithShape="1">
          <a:blip r:embed="rId3">
            <a:alphaModFix/>
          </a:blip>
          <a:srcRect b="35848" l="4461" r="4105" t="25091"/>
          <a:stretch/>
        </p:blipFill>
        <p:spPr>
          <a:xfrm>
            <a:off x="1437575" y="2100025"/>
            <a:ext cx="6268825" cy="200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Shape 328"/>
          <p:cNvSpPr txBox="1"/>
          <p:nvPr>
            <p:ph idx="1" type="body"/>
          </p:nvPr>
        </p:nvSpPr>
        <p:spPr>
          <a:xfrm>
            <a:off x="311687" y="4109100"/>
            <a:ext cx="8520600" cy="517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Each cell in this table (e.g., Prob(Black Hair, Green Eyes)) is a </a:t>
            </a:r>
            <a:r>
              <a:rPr b="1" lang="en"/>
              <a:t>joint probability</a:t>
            </a:r>
            <a:r>
              <a:rPr lang="en"/>
              <a:t>. </a:t>
            </a:r>
          </a:p>
        </p:txBody>
      </p:sp>
      <p:sp>
        <p:nvSpPr>
          <p:cNvPr id="329" name="Shape 329"/>
          <p:cNvSpPr txBox="1"/>
          <p:nvPr>
            <p:ph idx="1" type="body"/>
          </p:nvPr>
        </p:nvSpPr>
        <p:spPr>
          <a:xfrm>
            <a:off x="311700" y="4626300"/>
            <a:ext cx="8520600" cy="517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If we collapse a dimension (e.g., row totals), we have </a:t>
            </a:r>
            <a:r>
              <a:rPr b="1" lang="en"/>
              <a:t>marginal probabilities.</a:t>
            </a:r>
          </a:p>
        </p:txBody>
      </p:sp>
      <p:sp>
        <p:nvSpPr>
          <p:cNvPr id="330" name="Shape 330"/>
          <p:cNvSpPr txBox="1"/>
          <p:nvPr>
            <p:ph idx="1" type="body"/>
          </p:nvPr>
        </p:nvSpPr>
        <p:spPr>
          <a:xfrm>
            <a:off x="311687" y="1669675"/>
            <a:ext cx="8520600" cy="517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We can distribute probabilities across multiple variables simultaneously.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Conditional Probabilities</a:t>
            </a:r>
          </a:p>
        </p:txBody>
      </p:sp>
      <p:sp>
        <p:nvSpPr>
          <p:cNvPr id="336" name="Shape 336"/>
          <p:cNvSpPr txBox="1"/>
          <p:nvPr>
            <p:ph idx="1" type="body"/>
          </p:nvPr>
        </p:nvSpPr>
        <p:spPr>
          <a:xfrm>
            <a:off x="311700" y="1152475"/>
            <a:ext cx="3096300" cy="108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To condition on blue eyes, you simply filter out other outcomes.</a:t>
            </a:r>
          </a:p>
        </p:txBody>
      </p:sp>
      <p:pic>
        <p:nvPicPr>
          <p:cNvPr id="337" name="Shape 337"/>
          <p:cNvPicPr preferRelativeResize="0"/>
          <p:nvPr/>
        </p:nvPicPr>
        <p:blipFill rotWithShape="1">
          <a:blip r:embed="rId3">
            <a:alphaModFix/>
          </a:blip>
          <a:srcRect b="34829" l="11382" r="6964" t="36326"/>
          <a:stretch/>
        </p:blipFill>
        <p:spPr>
          <a:xfrm>
            <a:off x="3545650" y="3296300"/>
            <a:ext cx="5598350" cy="14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Shape 338"/>
          <p:cNvPicPr preferRelativeResize="0"/>
          <p:nvPr/>
        </p:nvPicPr>
        <p:blipFill rotWithShape="1">
          <a:blip r:embed="rId4">
            <a:alphaModFix/>
          </a:blip>
          <a:srcRect b="35848" l="4461" r="4105" t="25091"/>
          <a:stretch/>
        </p:blipFill>
        <p:spPr>
          <a:xfrm>
            <a:off x="3545650" y="1152475"/>
            <a:ext cx="5598350" cy="179419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Shape 339"/>
          <p:cNvSpPr txBox="1"/>
          <p:nvPr/>
        </p:nvSpPr>
        <p:spPr>
          <a:xfrm>
            <a:off x="339700" y="3296300"/>
            <a:ext cx="3096300" cy="1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Filtering violates unitarity.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After you condition on other outcomes, renormalize</a:t>
            </a:r>
          </a:p>
        </p:txBody>
      </p:sp>
      <p:sp>
        <p:nvSpPr>
          <p:cNvPr id="340" name="Shape 340"/>
          <p:cNvSpPr txBox="1"/>
          <p:nvPr/>
        </p:nvSpPr>
        <p:spPr>
          <a:xfrm>
            <a:off x="311700" y="2232450"/>
            <a:ext cx="3096300" cy="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Prob(h|blue) is pronounced “hair color </a:t>
            </a:r>
            <a:r>
              <a:rPr i="1" lang="en" sz="1800">
                <a:solidFill>
                  <a:schemeClr val="dk2"/>
                </a:solidFill>
              </a:rPr>
              <a:t>given </a:t>
            </a:r>
            <a:r>
              <a:rPr lang="en" sz="1800">
                <a:solidFill>
                  <a:schemeClr val="dk2"/>
                </a:solidFill>
              </a:rPr>
              <a:t>blue eyes”</a:t>
            </a:r>
          </a:p>
        </p:txBody>
      </p:sp>
      <p:sp>
        <p:nvSpPr>
          <p:cNvPr id="341" name="Shape 341"/>
          <p:cNvSpPr/>
          <p:nvPr/>
        </p:nvSpPr>
        <p:spPr>
          <a:xfrm>
            <a:off x="3484975" y="2050400"/>
            <a:ext cx="4688700" cy="2187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Conditional Probabilities: Formal Definition</a:t>
            </a:r>
          </a:p>
        </p:txBody>
      </p:sp>
      <p:pic>
        <p:nvPicPr>
          <p:cNvPr id="347" name="Shape 347"/>
          <p:cNvPicPr preferRelativeResize="0"/>
          <p:nvPr/>
        </p:nvPicPr>
        <p:blipFill rotWithShape="1">
          <a:blip r:embed="rId3">
            <a:alphaModFix/>
          </a:blip>
          <a:srcRect b="43733" l="11381" r="13740" t="36325"/>
          <a:stretch/>
        </p:blipFill>
        <p:spPr>
          <a:xfrm>
            <a:off x="3794275" y="1374625"/>
            <a:ext cx="5133726" cy="10256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Shape 348"/>
          <p:cNvSpPr txBox="1"/>
          <p:nvPr/>
        </p:nvSpPr>
        <p:spPr>
          <a:xfrm>
            <a:off x="169850" y="1017725"/>
            <a:ext cx="3624300" cy="18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Conditionals use normalization.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Each cell here is: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p(h|blue) = p(blue, h) / p(blue)</a:t>
            </a:r>
          </a:p>
        </p:txBody>
      </p:sp>
      <p:pic>
        <p:nvPicPr>
          <p:cNvPr id="349" name="Shape 349"/>
          <p:cNvPicPr preferRelativeResize="0"/>
          <p:nvPr/>
        </p:nvPicPr>
        <p:blipFill rotWithShape="1">
          <a:blip r:embed="rId4">
            <a:alphaModFix/>
          </a:blip>
          <a:srcRect b="7182" l="24694" r="32491" t="16077"/>
          <a:stretch/>
        </p:blipFill>
        <p:spPr>
          <a:xfrm rot="-5400000">
            <a:off x="6095300" y="1883887"/>
            <a:ext cx="1651524" cy="39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Shape 350"/>
          <p:cNvSpPr txBox="1"/>
          <p:nvPr/>
        </p:nvSpPr>
        <p:spPr>
          <a:xfrm>
            <a:off x="169850" y="3031550"/>
            <a:ext cx="4777800" cy="8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This normalization process generalizes. Conditional probabilities can be defined as:</a:t>
            </a:r>
          </a:p>
        </p:txBody>
      </p:sp>
      <p:sp>
        <p:nvSpPr>
          <p:cNvPr id="351" name="Shape 351"/>
          <p:cNvSpPr txBox="1"/>
          <p:nvPr/>
        </p:nvSpPr>
        <p:spPr>
          <a:xfrm>
            <a:off x="169850" y="3883850"/>
            <a:ext cx="4504800" cy="8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Next week, we will use this definition to derive Bayes Theorem.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Exercise 4.1) Conditional Probabilities in R </a:t>
            </a:r>
          </a:p>
        </p:txBody>
      </p:sp>
      <p:sp>
        <p:nvSpPr>
          <p:cNvPr id="357" name="Shape 357"/>
          <p:cNvSpPr txBox="1"/>
          <p:nvPr>
            <p:ph idx="1" type="body"/>
          </p:nvPr>
        </p:nvSpPr>
        <p:spPr>
          <a:xfrm>
            <a:off x="311700" y="1152475"/>
            <a:ext cx="28233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Let’s run through this scenario in R.</a:t>
            </a:r>
          </a:p>
        </p:txBody>
      </p:sp>
      <p:pic>
        <p:nvPicPr>
          <p:cNvPr id="358" name="Shape 358"/>
          <p:cNvPicPr preferRelativeResize="0"/>
          <p:nvPr/>
        </p:nvPicPr>
        <p:blipFill rotWithShape="1">
          <a:blip r:embed="rId3">
            <a:alphaModFix/>
          </a:blip>
          <a:srcRect b="34829" l="11382" r="6964" t="36326"/>
          <a:stretch/>
        </p:blipFill>
        <p:spPr>
          <a:xfrm>
            <a:off x="3545650" y="3296300"/>
            <a:ext cx="5598350" cy="14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Shape 359"/>
          <p:cNvPicPr preferRelativeResize="0"/>
          <p:nvPr/>
        </p:nvPicPr>
        <p:blipFill rotWithShape="1">
          <a:blip r:embed="rId4">
            <a:alphaModFix/>
          </a:blip>
          <a:srcRect b="35848" l="4461" r="4105" t="25091"/>
          <a:stretch/>
        </p:blipFill>
        <p:spPr>
          <a:xfrm>
            <a:off x="3545650" y="1152475"/>
            <a:ext cx="5598350" cy="1794197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Shape 360"/>
          <p:cNvSpPr/>
          <p:nvPr/>
        </p:nvSpPr>
        <p:spPr>
          <a:xfrm>
            <a:off x="3484975" y="2050400"/>
            <a:ext cx="4688700" cy="2187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