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2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" name="Shape 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Shape 5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Shape 8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Shape 8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Shape 9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Shape 10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Shape 11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Shape 13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Shape 14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Shape 14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hape 156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Shape 15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Shape 16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Shape 172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Shape 17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Shape 18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Shape 198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Shape 19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Shape 203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Shape 20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Shape 220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Shape 22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Shape 228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Shape 22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Shape 239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Shape 24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Shape 250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Shape 25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Shape 258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Shape 25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Shape 276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7" name="Shape 27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Shape 284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5" name="Shape 28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Shape 294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5" name="Shape 29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 slid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buSzPct val="100000"/>
              <a:defRPr sz="5200"/>
            </a:lvl1pPr>
            <a:lvl2pPr lvl="1" algn="ctr">
              <a:spcBef>
                <a:spcPts val="0"/>
              </a:spcBef>
              <a:buSzPct val="100000"/>
              <a:defRPr sz="5200"/>
            </a:lvl2pPr>
            <a:lvl3pPr lvl="2" algn="ctr">
              <a:spcBef>
                <a:spcPts val="0"/>
              </a:spcBef>
              <a:buSzPct val="100000"/>
              <a:defRPr sz="5200"/>
            </a:lvl3pPr>
            <a:lvl4pPr lvl="3" algn="ctr">
              <a:spcBef>
                <a:spcPts val="0"/>
              </a:spcBef>
              <a:buSzPct val="100000"/>
              <a:defRPr sz="5200"/>
            </a:lvl4pPr>
            <a:lvl5pPr lvl="4" algn="ctr">
              <a:spcBef>
                <a:spcPts val="0"/>
              </a:spcBef>
              <a:buSzPct val="100000"/>
              <a:defRPr sz="5200"/>
            </a:lvl5pPr>
            <a:lvl6pPr lvl="5" algn="ctr">
              <a:spcBef>
                <a:spcPts val="0"/>
              </a:spcBef>
              <a:buSzPct val="100000"/>
              <a:defRPr sz="5200"/>
            </a:lvl6pPr>
            <a:lvl7pPr lvl="6" algn="ctr">
              <a:spcBef>
                <a:spcPts val="0"/>
              </a:spcBef>
              <a:buSzPct val="100000"/>
              <a:defRPr sz="5200"/>
            </a:lvl7pPr>
            <a:lvl8pPr lvl="7" algn="ctr">
              <a:spcBef>
                <a:spcPts val="0"/>
              </a:spcBef>
              <a:buSzPct val="100000"/>
              <a:defRPr sz="5200"/>
            </a:lvl8pPr>
            <a:lvl9pPr lvl="8" algn="ctr">
              <a:spcBef>
                <a:spcPts val="0"/>
              </a:spcBef>
              <a:buSzPct val="100000"/>
              <a:defRPr sz="5200"/>
            </a:lvl9pPr>
          </a:lstStyle>
          <a:p/>
        </p:txBody>
      </p:sp>
      <p:sp>
        <p:nvSpPr>
          <p:cNvPr id="11" name="Shape 11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/>
        </p:txBody>
      </p:sp>
      <p:sp>
        <p:nvSpPr>
          <p:cNvPr id="12" name="Shape 12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secHead">
  <p:cSld name="Section 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 algn="ctr">
              <a:spcBef>
                <a:spcPts val="0"/>
              </a:spcBef>
              <a:buSzPct val="100000"/>
              <a:defRPr sz="3600"/>
            </a:lvl1pPr>
            <a:lvl2pPr lvl="1" algn="ctr">
              <a:spcBef>
                <a:spcPts val="0"/>
              </a:spcBef>
              <a:buSzPct val="100000"/>
              <a:defRPr sz="3600"/>
            </a:lvl2pPr>
            <a:lvl3pPr lvl="2" algn="ctr">
              <a:spcBef>
                <a:spcPts val="0"/>
              </a:spcBef>
              <a:buSzPct val="100000"/>
              <a:defRPr sz="3600"/>
            </a:lvl3pPr>
            <a:lvl4pPr lvl="3" algn="ctr">
              <a:spcBef>
                <a:spcPts val="0"/>
              </a:spcBef>
              <a:buSzPct val="100000"/>
              <a:defRPr sz="3600"/>
            </a:lvl4pPr>
            <a:lvl5pPr lvl="4" algn="ctr">
              <a:spcBef>
                <a:spcPts val="0"/>
              </a:spcBef>
              <a:buSzPct val="100000"/>
              <a:defRPr sz="3600"/>
            </a:lvl5pPr>
            <a:lvl6pPr lvl="5" algn="ctr">
              <a:spcBef>
                <a:spcPts val="0"/>
              </a:spcBef>
              <a:buSzPct val="100000"/>
              <a:defRPr sz="3600"/>
            </a:lvl6pPr>
            <a:lvl7pPr lvl="6" algn="ctr">
              <a:spcBef>
                <a:spcPts val="0"/>
              </a:spcBef>
              <a:buSzPct val="100000"/>
              <a:defRPr sz="3600"/>
            </a:lvl7pPr>
            <a:lvl8pPr lvl="7" algn="ctr">
              <a:spcBef>
                <a:spcPts val="0"/>
              </a:spcBef>
              <a:buSzPct val="100000"/>
              <a:defRPr sz="3600"/>
            </a:lvl8pPr>
            <a:lvl9pPr lvl="8" algn="ctr">
              <a:spcBef>
                <a:spcPts val="0"/>
              </a:spcBef>
              <a:buSzPct val="100000"/>
              <a:defRPr sz="3600"/>
            </a:lvl9pPr>
          </a:lstStyle>
          <a:p/>
        </p:txBody>
      </p:sp>
      <p:sp>
        <p:nvSpPr>
          <p:cNvPr id="15" name="Shape 15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Title and 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18" name="Shape 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19" name="Shape 19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ColTx">
  <p:cSld name="Title and two 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2" name="Shape 22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23" name="Shape 23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24" name="Shape 24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7" name="Shape 27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One column 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/>
        </p:txBody>
      </p:sp>
      <p:sp>
        <p:nvSpPr>
          <p:cNvPr id="30" name="Shape 30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31" name="Shape 31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Main 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/>
        </p:txBody>
      </p:sp>
      <p:sp>
        <p:nvSpPr>
          <p:cNvPr id="34" name="Shape 34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Section title and 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7" name="Shape 37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/>
        </p:txBody>
      </p:sp>
      <p:sp>
        <p:nvSpPr>
          <p:cNvPr id="38" name="Shape 38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/>
        </p:txBody>
      </p:sp>
      <p:sp>
        <p:nvSpPr>
          <p:cNvPr id="39" name="Shape 3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40" name="Shape 40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aption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/>
        </p:txBody>
      </p:sp>
      <p:sp>
        <p:nvSpPr>
          <p:cNvPr id="43" name="Shape 43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Big 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/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buSzPct val="100000"/>
              <a:defRPr sz="12000"/>
            </a:lvl1pPr>
            <a:lvl2pPr lvl="1" algn="ctr">
              <a:spcBef>
                <a:spcPts val="0"/>
              </a:spcBef>
              <a:buSzPct val="100000"/>
              <a:defRPr sz="12000"/>
            </a:lvl2pPr>
            <a:lvl3pPr lvl="2" algn="ctr">
              <a:spcBef>
                <a:spcPts val="0"/>
              </a:spcBef>
              <a:buSzPct val="100000"/>
              <a:defRPr sz="12000"/>
            </a:lvl3pPr>
            <a:lvl4pPr lvl="3" algn="ctr">
              <a:spcBef>
                <a:spcPts val="0"/>
              </a:spcBef>
              <a:buSzPct val="100000"/>
              <a:defRPr sz="12000"/>
            </a:lvl4pPr>
            <a:lvl5pPr lvl="4" algn="ctr">
              <a:spcBef>
                <a:spcPts val="0"/>
              </a:spcBef>
              <a:buSzPct val="100000"/>
              <a:defRPr sz="12000"/>
            </a:lvl5pPr>
            <a:lvl6pPr lvl="5" algn="ctr">
              <a:spcBef>
                <a:spcPts val="0"/>
              </a:spcBef>
              <a:buSzPct val="100000"/>
              <a:defRPr sz="12000"/>
            </a:lvl6pPr>
            <a:lvl7pPr lvl="6" algn="ctr">
              <a:spcBef>
                <a:spcPts val="0"/>
              </a:spcBef>
              <a:buSzPct val="100000"/>
              <a:defRPr sz="12000"/>
            </a:lvl7pPr>
            <a:lvl8pPr lvl="7" algn="ctr">
              <a:spcBef>
                <a:spcPts val="0"/>
              </a:spcBef>
              <a:buSzPct val="100000"/>
              <a:defRPr sz="12000"/>
            </a:lvl8pPr>
            <a:lvl9pPr lvl="8" algn="ctr">
              <a:spcBef>
                <a:spcPts val="0"/>
              </a:spcBef>
              <a:buSzPct val="100000"/>
              <a:defRPr sz="12000"/>
            </a:lvl9pPr>
          </a:lstStyle>
          <a:p/>
        </p:txBody>
      </p:sp>
      <p:sp>
        <p:nvSpPr>
          <p:cNvPr id="46" name="Shape 46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/>
        </p:txBody>
      </p:sp>
      <p:sp>
        <p:nvSpPr>
          <p:cNvPr id="47" name="Shape 47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Shape 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Shape 8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0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02.png"/><Relationship Id="rId4" Type="http://schemas.openxmlformats.org/officeDocument/2006/relationships/image" Target="../media/image0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0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0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06.png"/><Relationship Id="rId4" Type="http://schemas.openxmlformats.org/officeDocument/2006/relationships/image" Target="../media/image0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0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07.png"/><Relationship Id="rId4" Type="http://schemas.openxmlformats.org/officeDocument/2006/relationships/image" Target="../media/image10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09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1.png"/><Relationship Id="rId4" Type="http://schemas.openxmlformats.org/officeDocument/2006/relationships/image" Target="../media/image12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1.png"/><Relationship Id="rId4" Type="http://schemas.openxmlformats.org/officeDocument/2006/relationships/image" Target="../media/image12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3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1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4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Markov Chain Monte Carlo</a:t>
            </a:r>
          </a:p>
        </p:txBody>
      </p:sp>
      <p:sp>
        <p:nvSpPr>
          <p:cNvPr id="55" name="Shape 5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Bayesian Inference: Analytic vs MCMC</a:t>
            </a:r>
          </a:p>
        </p:txBody>
      </p:sp>
      <p:sp>
        <p:nvSpPr>
          <p:cNvPr id="61" name="Shape 61"/>
          <p:cNvSpPr/>
          <p:nvPr/>
        </p:nvSpPr>
        <p:spPr>
          <a:xfrm>
            <a:off x="1840322" y="2272746"/>
            <a:ext cx="1352400" cy="4467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/>
              <a:t>Analytic</a:t>
            </a:r>
          </a:p>
          <a:p>
            <a:pPr lvl="0" algn="ctr">
              <a:spcBef>
                <a:spcPts val="0"/>
              </a:spcBef>
              <a:buNone/>
            </a:pPr>
            <a:r>
              <a:rPr lang="en"/>
              <a:t>Methods</a:t>
            </a:r>
          </a:p>
        </p:txBody>
      </p:sp>
      <p:sp>
        <p:nvSpPr>
          <p:cNvPr id="62" name="Shape 62"/>
          <p:cNvSpPr/>
          <p:nvPr/>
        </p:nvSpPr>
        <p:spPr>
          <a:xfrm>
            <a:off x="5382069" y="2269196"/>
            <a:ext cx="1352400" cy="4467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/>
              <a:t>Numeric</a:t>
            </a:r>
          </a:p>
          <a:p>
            <a:pPr lvl="0" rtl="0" algn="ctr">
              <a:spcBef>
                <a:spcPts val="0"/>
              </a:spcBef>
              <a:buNone/>
            </a:pPr>
            <a:r>
              <a:rPr lang="en"/>
              <a:t>Methods</a:t>
            </a:r>
          </a:p>
        </p:txBody>
      </p:sp>
      <p:sp>
        <p:nvSpPr>
          <p:cNvPr id="63" name="Shape 63"/>
          <p:cNvSpPr/>
          <p:nvPr/>
        </p:nvSpPr>
        <p:spPr>
          <a:xfrm>
            <a:off x="943300" y="3149424"/>
            <a:ext cx="1352400" cy="4467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/>
              <a:t>Conjugate Priors</a:t>
            </a:r>
          </a:p>
        </p:txBody>
      </p:sp>
      <p:sp>
        <p:nvSpPr>
          <p:cNvPr id="64" name="Shape 64"/>
          <p:cNvSpPr/>
          <p:nvPr/>
        </p:nvSpPr>
        <p:spPr>
          <a:xfrm>
            <a:off x="2737345" y="3149424"/>
            <a:ext cx="1352399" cy="4467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/>
              <a:t>Variational Approximation</a:t>
            </a:r>
          </a:p>
        </p:txBody>
      </p:sp>
      <p:sp>
        <p:nvSpPr>
          <p:cNvPr id="65" name="Shape 65"/>
          <p:cNvSpPr/>
          <p:nvPr/>
        </p:nvSpPr>
        <p:spPr>
          <a:xfrm>
            <a:off x="4485047" y="3149426"/>
            <a:ext cx="1352400" cy="4467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/>
              <a:t>Metropolis Algorithm</a:t>
            </a:r>
          </a:p>
        </p:txBody>
      </p:sp>
      <p:sp>
        <p:nvSpPr>
          <p:cNvPr id="66" name="Shape 66"/>
          <p:cNvSpPr/>
          <p:nvPr/>
        </p:nvSpPr>
        <p:spPr>
          <a:xfrm>
            <a:off x="6279093" y="3149426"/>
            <a:ext cx="1352400" cy="4467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/>
              <a:t>Gibbs</a:t>
            </a:r>
          </a:p>
          <a:p>
            <a:pPr lvl="0" rtl="0" algn="ctr">
              <a:spcBef>
                <a:spcPts val="0"/>
              </a:spcBef>
              <a:buNone/>
            </a:pPr>
            <a:r>
              <a:rPr lang="en"/>
              <a:t>Sampling</a:t>
            </a:r>
          </a:p>
        </p:txBody>
      </p:sp>
      <p:cxnSp>
        <p:nvCxnSpPr>
          <p:cNvPr id="67" name="Shape 67"/>
          <p:cNvCxnSpPr>
            <a:stCxn id="61" idx="2"/>
            <a:endCxn id="63" idx="0"/>
          </p:cNvCxnSpPr>
          <p:nvPr/>
        </p:nvCxnSpPr>
        <p:spPr>
          <a:xfrm flipH="1">
            <a:off x="1619522" y="2719446"/>
            <a:ext cx="897000" cy="429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68" name="Shape 68"/>
          <p:cNvCxnSpPr>
            <a:stCxn id="61" idx="2"/>
            <a:endCxn id="64" idx="0"/>
          </p:cNvCxnSpPr>
          <p:nvPr/>
        </p:nvCxnSpPr>
        <p:spPr>
          <a:xfrm>
            <a:off x="2516522" y="2719446"/>
            <a:ext cx="897000" cy="429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69" name="Shape 69"/>
          <p:cNvCxnSpPr>
            <a:stCxn id="62" idx="2"/>
            <a:endCxn id="65" idx="0"/>
          </p:cNvCxnSpPr>
          <p:nvPr/>
        </p:nvCxnSpPr>
        <p:spPr>
          <a:xfrm flipH="1">
            <a:off x="5161269" y="2715896"/>
            <a:ext cx="897000" cy="433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70" name="Shape 70"/>
          <p:cNvCxnSpPr>
            <a:stCxn id="62" idx="2"/>
            <a:endCxn id="66" idx="0"/>
          </p:cNvCxnSpPr>
          <p:nvPr/>
        </p:nvCxnSpPr>
        <p:spPr>
          <a:xfrm>
            <a:off x="6058269" y="2715896"/>
            <a:ext cx="897000" cy="433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sp>
        <p:nvSpPr>
          <p:cNvPr id="71" name="Shape 71"/>
          <p:cNvSpPr/>
          <p:nvPr/>
        </p:nvSpPr>
        <p:spPr>
          <a:xfrm>
            <a:off x="3634366" y="1396075"/>
            <a:ext cx="1352400" cy="4467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/>
              <a:t>Bayesian</a:t>
            </a:r>
          </a:p>
          <a:p>
            <a:pPr lvl="0" rtl="0" algn="ctr">
              <a:spcBef>
                <a:spcPts val="0"/>
              </a:spcBef>
              <a:buNone/>
            </a:pPr>
            <a:r>
              <a:rPr lang="en"/>
              <a:t>Inference</a:t>
            </a:r>
          </a:p>
        </p:txBody>
      </p:sp>
      <p:cxnSp>
        <p:nvCxnSpPr>
          <p:cNvPr id="72" name="Shape 72"/>
          <p:cNvCxnSpPr>
            <a:stCxn id="71" idx="2"/>
            <a:endCxn id="61" idx="0"/>
          </p:cNvCxnSpPr>
          <p:nvPr/>
        </p:nvCxnSpPr>
        <p:spPr>
          <a:xfrm flipH="1">
            <a:off x="2516566" y="1842775"/>
            <a:ext cx="1794000" cy="429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73" name="Shape 73"/>
          <p:cNvCxnSpPr>
            <a:stCxn id="71" idx="2"/>
            <a:endCxn id="62" idx="0"/>
          </p:cNvCxnSpPr>
          <p:nvPr/>
        </p:nvCxnSpPr>
        <p:spPr>
          <a:xfrm>
            <a:off x="4310566" y="1842775"/>
            <a:ext cx="1747800" cy="426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sp>
        <p:nvSpPr>
          <p:cNvPr id="74" name="Shape 74"/>
          <p:cNvSpPr/>
          <p:nvPr/>
        </p:nvSpPr>
        <p:spPr>
          <a:xfrm rot="-5400000">
            <a:off x="2380500" y="2131425"/>
            <a:ext cx="186900" cy="3363900"/>
          </a:xfrm>
          <a:prstGeom prst="leftBrace">
            <a:avLst>
              <a:gd fmla="val 8333" name="adj1"/>
              <a:gd fmla="val 500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75" name="Shape 75"/>
          <p:cNvSpPr/>
          <p:nvPr/>
        </p:nvSpPr>
        <p:spPr>
          <a:xfrm rot="-5400000">
            <a:off x="5964825" y="2131425"/>
            <a:ext cx="186900" cy="3363900"/>
          </a:xfrm>
          <a:prstGeom prst="leftBrace">
            <a:avLst>
              <a:gd fmla="val 8333" name="adj1"/>
              <a:gd fmla="val 500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76" name="Shape 76"/>
          <p:cNvSpPr txBox="1"/>
          <p:nvPr/>
        </p:nvSpPr>
        <p:spPr>
          <a:xfrm>
            <a:off x="756450" y="3960175"/>
            <a:ext cx="3399600" cy="118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Explored in Ch6. Use if: </a:t>
            </a:r>
          </a:p>
          <a:p>
            <a:pPr indent="-228600" lvl="0" marL="457200" rtl="0">
              <a:spcBef>
                <a:spcPts val="0"/>
              </a:spcBef>
              <a:buChar char="●"/>
            </a:pPr>
            <a:r>
              <a:rPr lang="en"/>
              <a:t>Conjugate prior is known.</a:t>
            </a:r>
          </a:p>
          <a:p>
            <a:pPr indent="-228600" lvl="0" marL="457200">
              <a:spcBef>
                <a:spcPts val="0"/>
              </a:spcBef>
              <a:buChar char="●"/>
            </a:pPr>
            <a:r>
              <a:rPr lang="en"/>
              <a:t>Joint distribution of parameter space is tractable (few continuous parameters)</a:t>
            </a:r>
          </a:p>
        </p:txBody>
      </p:sp>
      <p:sp>
        <p:nvSpPr>
          <p:cNvPr id="77" name="Shape 77"/>
          <p:cNvSpPr txBox="1"/>
          <p:nvPr/>
        </p:nvSpPr>
        <p:spPr>
          <a:xfrm>
            <a:off x="4358475" y="3967375"/>
            <a:ext cx="3557400" cy="118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Explored in Ch7. </a:t>
            </a:r>
          </a:p>
          <a:p>
            <a:pPr indent="-228600" lvl="0" marL="457200" rtl="0">
              <a:spcBef>
                <a:spcPts val="0"/>
              </a:spcBef>
              <a:buChar char="●"/>
            </a:pPr>
            <a:r>
              <a:rPr lang="en"/>
              <a:t>Less accurate: use as last resort!</a:t>
            </a:r>
          </a:p>
          <a:p>
            <a:pPr indent="-228600" lvl="0" marL="457200" rtl="0">
              <a:spcBef>
                <a:spcPts val="0"/>
              </a:spcBef>
              <a:buChar char="●"/>
            </a:pPr>
            <a:r>
              <a:rPr lang="en"/>
              <a:t>Because many posteriors are intractable: MCMC revolutionized the field.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Numeric </a:t>
            </a:r>
            <a:r>
              <a:rPr lang="en"/>
              <a:t>Methods: Metropolis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MCMC Overview</a:t>
            </a:r>
          </a:p>
        </p:txBody>
      </p:sp>
      <p:pic>
        <p:nvPicPr>
          <p:cNvPr id="88" name="Shape 88"/>
          <p:cNvPicPr preferRelativeResize="0"/>
          <p:nvPr/>
        </p:nvPicPr>
        <p:blipFill rotWithShape="1">
          <a:blip r:embed="rId3">
            <a:alphaModFix/>
          </a:blip>
          <a:srcRect b="56336" l="13968" r="46847" t="7658"/>
          <a:stretch/>
        </p:blipFill>
        <p:spPr>
          <a:xfrm>
            <a:off x="478325" y="2707150"/>
            <a:ext cx="2156151" cy="1485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Shape 89"/>
          <p:cNvPicPr preferRelativeResize="0"/>
          <p:nvPr/>
        </p:nvPicPr>
        <p:blipFill rotWithShape="1">
          <a:blip r:embed="rId3">
            <a:alphaModFix/>
          </a:blip>
          <a:srcRect b="14887" l="13969" r="10192" t="45252"/>
          <a:stretch/>
        </p:blipFill>
        <p:spPr>
          <a:xfrm>
            <a:off x="4492775" y="2707150"/>
            <a:ext cx="4172900" cy="1485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Shape 90"/>
          <p:cNvPicPr preferRelativeResize="0"/>
          <p:nvPr/>
        </p:nvPicPr>
        <p:blipFill rotWithShape="1">
          <a:blip r:embed="rId3">
            <a:alphaModFix/>
          </a:blip>
          <a:srcRect b="56336" l="53155" r="13072" t="7658"/>
          <a:stretch/>
        </p:blipFill>
        <p:spPr>
          <a:xfrm>
            <a:off x="2634475" y="2707150"/>
            <a:ext cx="1858299" cy="1485575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Shape 91"/>
          <p:cNvSpPr txBox="1"/>
          <p:nvPr/>
        </p:nvSpPr>
        <p:spPr>
          <a:xfrm>
            <a:off x="311700" y="1313925"/>
            <a:ext cx="8047200" cy="44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If it is impossible to solve the integral, numeric approximations are a good approach.  </a:t>
            </a:r>
          </a:p>
        </p:txBody>
      </p:sp>
      <p:sp>
        <p:nvSpPr>
          <p:cNvPr id="92" name="Shape 92"/>
          <p:cNvSpPr txBox="1"/>
          <p:nvPr/>
        </p:nvSpPr>
        <p:spPr>
          <a:xfrm>
            <a:off x="311700" y="1757625"/>
            <a:ext cx="8720700" cy="44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In practice, only use MCMC when an integral cannot be solved analytically (multiple continuous parameters)</a:t>
            </a:r>
          </a:p>
        </p:txBody>
      </p:sp>
      <p:sp>
        <p:nvSpPr>
          <p:cNvPr id="93" name="Shape 93"/>
          <p:cNvSpPr txBox="1"/>
          <p:nvPr/>
        </p:nvSpPr>
        <p:spPr>
          <a:xfrm>
            <a:off x="311700" y="2201325"/>
            <a:ext cx="8720700" cy="44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94" name="Shape 94"/>
          <p:cNvSpPr txBox="1"/>
          <p:nvPr/>
        </p:nvSpPr>
        <p:spPr>
          <a:xfrm>
            <a:off x="311700" y="4361725"/>
            <a:ext cx="8720700" cy="44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MCMC approximates a very important distribution: the posterior.  </a:t>
            </a:r>
          </a:p>
        </p:txBody>
      </p:sp>
      <p:sp>
        <p:nvSpPr>
          <p:cNvPr id="95" name="Shape 95"/>
          <p:cNvSpPr txBox="1"/>
          <p:nvPr/>
        </p:nvSpPr>
        <p:spPr>
          <a:xfrm>
            <a:off x="311700" y="2201325"/>
            <a:ext cx="8720700" cy="44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Numerical methods can approximate distributions, by the Law of Large Numbers (LLN). 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Metropolis Algorithm: Motivation</a:t>
            </a:r>
          </a:p>
        </p:txBody>
      </p:sp>
      <p:sp>
        <p:nvSpPr>
          <p:cNvPr id="101" name="Shape 101"/>
          <p:cNvSpPr txBox="1"/>
          <p:nvPr>
            <p:ph idx="1" type="body"/>
          </p:nvPr>
        </p:nvSpPr>
        <p:spPr>
          <a:xfrm>
            <a:off x="311700" y="1152475"/>
            <a:ext cx="8298300" cy="19839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Scenario: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A politician lives on an island chain. 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Wants to spend time on each island, proportional to its population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You cannot learn every island’s populations </a:t>
            </a:r>
            <a:r>
              <a:rPr i="1" lang="en"/>
              <a:t>a priori</a:t>
            </a:r>
          </a:p>
          <a:p>
            <a:pPr indent="-228600" lvl="1" marL="914400" rtl="0">
              <a:spcBef>
                <a:spcPts val="0"/>
              </a:spcBef>
            </a:pPr>
            <a:r>
              <a:rPr lang="en"/>
              <a:t>You can only query the populations of neighboring islands</a:t>
            </a:r>
          </a:p>
        </p:txBody>
      </p:sp>
      <p:sp>
        <p:nvSpPr>
          <p:cNvPr id="102" name="Shape 102"/>
          <p:cNvSpPr txBox="1"/>
          <p:nvPr/>
        </p:nvSpPr>
        <p:spPr>
          <a:xfrm>
            <a:off x="311700" y="3208825"/>
            <a:ext cx="5268300" cy="48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1800">
                <a:solidFill>
                  <a:schemeClr val="dk2"/>
                </a:solidFill>
              </a:rPr>
              <a:t>Let’s design an algorithm...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Metropolis Algorithm</a:t>
            </a:r>
          </a:p>
        </p:txBody>
      </p:sp>
      <p:sp>
        <p:nvSpPr>
          <p:cNvPr id="108" name="Shape 108"/>
          <p:cNvSpPr txBox="1"/>
          <p:nvPr>
            <p:ph idx="1" type="body"/>
          </p:nvPr>
        </p:nvSpPr>
        <p:spPr>
          <a:xfrm>
            <a:off x="311700" y="1082825"/>
            <a:ext cx="3980100" cy="3931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u="sng"/>
              <a:t>Procedure</a:t>
            </a:r>
          </a:p>
          <a:p>
            <a:pPr indent="-228600" lvl="0" marL="457200" rtl="0">
              <a:spcBef>
                <a:spcPts val="0"/>
              </a:spcBef>
              <a:buAutoNum type="arabicPeriod"/>
            </a:pPr>
            <a:r>
              <a:rPr lang="en"/>
              <a:t>Generate proposal distribution</a:t>
            </a:r>
          </a:p>
          <a:p>
            <a:pPr indent="-228600" lvl="1" marL="914400" rtl="0">
              <a:spcBef>
                <a:spcPts val="0"/>
              </a:spcBef>
            </a:pPr>
            <a:r>
              <a:rPr lang="en"/>
              <a:t>Ex: L vs R</a:t>
            </a:r>
          </a:p>
          <a:p>
            <a:pPr indent="-228600" lvl="0" marL="457200" rtl="0">
              <a:spcBef>
                <a:spcPts val="0"/>
              </a:spcBef>
              <a:buAutoNum type="arabicPeriod"/>
            </a:pPr>
            <a:r>
              <a:rPr lang="en"/>
              <a:t>Select proposal candidate </a:t>
            </a:r>
          </a:p>
          <a:p>
            <a:pPr indent="-228600" lvl="1" marL="914400" rtl="0">
              <a:spcBef>
                <a:spcPts val="0"/>
              </a:spcBef>
            </a:pPr>
            <a:r>
              <a:rPr lang="en"/>
              <a:t>Ex: flip a coin</a:t>
            </a:r>
          </a:p>
          <a:p>
            <a:pPr indent="-228600" lvl="0" marL="457200" rtl="0">
              <a:spcBef>
                <a:spcPts val="0"/>
              </a:spcBef>
              <a:buAutoNum type="arabicPeriod"/>
            </a:pPr>
            <a:r>
              <a:rPr lang="en"/>
              <a:t>Move to candidate by this rule: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 rtl="0">
              <a:spcBef>
                <a:spcPts val="0"/>
              </a:spcBef>
              <a:buNone/>
            </a:pPr>
            <a:r>
              <a:rPr lang="en"/>
              <a:t>Where P = P(D|Θ)*P(Θ); there is no need to compute the integral!</a:t>
            </a:r>
          </a:p>
        </p:txBody>
      </p:sp>
      <p:pic>
        <p:nvPicPr>
          <p:cNvPr id="109" name="Shape 109"/>
          <p:cNvPicPr preferRelativeResize="0"/>
          <p:nvPr/>
        </p:nvPicPr>
        <p:blipFill rotWithShape="1">
          <a:blip r:embed="rId3">
            <a:alphaModFix/>
          </a:blip>
          <a:srcRect b="0" l="28129" r="32418" t="0"/>
          <a:stretch/>
        </p:blipFill>
        <p:spPr>
          <a:xfrm rot="5400000">
            <a:off x="6856150" y="1448899"/>
            <a:ext cx="1518624" cy="2886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Shape 110"/>
          <p:cNvPicPr preferRelativeResize="0"/>
          <p:nvPr/>
        </p:nvPicPr>
        <p:blipFill rotWithShape="1">
          <a:blip r:embed="rId3">
            <a:alphaModFix/>
          </a:blip>
          <a:srcRect b="0" l="0" r="71525" t="0"/>
          <a:stretch/>
        </p:blipFill>
        <p:spPr>
          <a:xfrm rot="5400000">
            <a:off x="7067424" y="154774"/>
            <a:ext cx="1096075" cy="2886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Shape 111"/>
          <p:cNvPicPr preferRelativeResize="0"/>
          <p:nvPr/>
        </p:nvPicPr>
        <p:blipFill rotWithShape="1">
          <a:blip r:embed="rId3">
            <a:alphaModFix/>
          </a:blip>
          <a:srcRect b="0" l="67586" r="-6" t="0"/>
          <a:stretch/>
        </p:blipFill>
        <p:spPr>
          <a:xfrm rot="5400000">
            <a:off x="6991500" y="2832174"/>
            <a:ext cx="1247924" cy="2886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Shape 112"/>
          <p:cNvPicPr preferRelativeResize="0"/>
          <p:nvPr/>
        </p:nvPicPr>
        <p:blipFill rotWithShape="1">
          <a:blip r:embed="rId4">
            <a:alphaModFix/>
          </a:blip>
          <a:srcRect b="35815" l="30227" r="31368" t="47368"/>
          <a:stretch/>
        </p:blipFill>
        <p:spPr>
          <a:xfrm>
            <a:off x="818798" y="3222075"/>
            <a:ext cx="2634475" cy="864950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Shape 113"/>
          <p:cNvSpPr txBox="1"/>
          <p:nvPr/>
        </p:nvSpPr>
        <p:spPr>
          <a:xfrm>
            <a:off x="4351175" y="1214900"/>
            <a:ext cx="1637400" cy="60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/>
              <a:t>Island Populations</a:t>
            </a:r>
          </a:p>
        </p:txBody>
      </p:sp>
      <p:sp>
        <p:nvSpPr>
          <p:cNvPr id="114" name="Shape 114"/>
          <p:cNvSpPr txBox="1"/>
          <p:nvPr/>
        </p:nvSpPr>
        <p:spPr>
          <a:xfrm>
            <a:off x="4413400" y="2621175"/>
            <a:ext cx="1637400" cy="60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/>
              <a:t>Moves</a:t>
            </a:r>
          </a:p>
        </p:txBody>
      </p:sp>
      <p:sp>
        <p:nvSpPr>
          <p:cNvPr id="115" name="Shape 115"/>
          <p:cNvSpPr txBox="1"/>
          <p:nvPr/>
        </p:nvSpPr>
        <p:spPr>
          <a:xfrm>
            <a:off x="4351175" y="4027450"/>
            <a:ext cx="1637400" cy="60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/>
              <a:t>Visit Frequency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Metropolis: Migrating Location Distribution</a:t>
            </a:r>
          </a:p>
        </p:txBody>
      </p:sp>
      <p:pic>
        <p:nvPicPr>
          <p:cNvPr id="121" name="Shape 121"/>
          <p:cNvPicPr preferRelativeResize="0"/>
          <p:nvPr/>
        </p:nvPicPr>
        <p:blipFill rotWithShape="1">
          <a:blip r:embed="rId3">
            <a:alphaModFix/>
          </a:blip>
          <a:srcRect b="15850" l="0" r="0" t="20874"/>
          <a:stretch/>
        </p:blipFill>
        <p:spPr>
          <a:xfrm>
            <a:off x="5790574" y="1630874"/>
            <a:ext cx="3353424" cy="2753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Shape 122"/>
          <p:cNvPicPr preferRelativeResize="0"/>
          <p:nvPr/>
        </p:nvPicPr>
        <p:blipFill rotWithShape="1">
          <a:blip r:embed="rId3">
            <a:alphaModFix/>
          </a:blip>
          <a:srcRect b="15850" l="0" r="74946" t="20874"/>
          <a:stretch/>
        </p:blipFill>
        <p:spPr>
          <a:xfrm>
            <a:off x="5790574" y="1630874"/>
            <a:ext cx="840154" cy="2753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Shape 123"/>
          <p:cNvPicPr preferRelativeResize="0"/>
          <p:nvPr/>
        </p:nvPicPr>
        <p:blipFill rotWithShape="1">
          <a:blip r:embed="rId3">
            <a:alphaModFix/>
          </a:blip>
          <a:srcRect b="48083" l="0" r="74946" t="20873"/>
          <a:stretch/>
        </p:blipFill>
        <p:spPr>
          <a:xfrm>
            <a:off x="5790574" y="1630874"/>
            <a:ext cx="840154" cy="1350807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Shape 124"/>
          <p:cNvSpPr txBox="1"/>
          <p:nvPr>
            <p:ph idx="1" type="body"/>
          </p:nvPr>
        </p:nvSpPr>
        <p:spPr>
          <a:xfrm>
            <a:off x="133475" y="2750250"/>
            <a:ext cx="5696700" cy="9933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You can prove that this “goal distribution” is:</a:t>
            </a:r>
          </a:p>
          <a:p>
            <a:pPr indent="-228600" lvl="0" marL="457200" rtl="0">
              <a:spcBef>
                <a:spcPts val="0"/>
              </a:spcBef>
            </a:pPr>
            <a:r>
              <a:rPr b="1" lang="en"/>
              <a:t>Stable</a:t>
            </a:r>
            <a:r>
              <a:rPr lang="en"/>
              <a:t>: once it is achieved, it will not change.  </a:t>
            </a:r>
          </a:p>
        </p:txBody>
      </p:sp>
      <p:sp>
        <p:nvSpPr>
          <p:cNvPr id="125" name="Shape 125"/>
          <p:cNvSpPr txBox="1"/>
          <p:nvPr>
            <p:ph idx="1" type="body"/>
          </p:nvPr>
        </p:nvSpPr>
        <p:spPr>
          <a:xfrm>
            <a:off x="133475" y="3670925"/>
            <a:ext cx="5696700" cy="4425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228600" lvl="0" marL="457200" rtl="0">
              <a:spcBef>
                <a:spcPts val="0"/>
              </a:spcBef>
            </a:pPr>
            <a:r>
              <a:rPr b="1" lang="en"/>
              <a:t>Unique</a:t>
            </a:r>
            <a:r>
              <a:rPr lang="en"/>
              <a:t>: there is only one such stable distribution</a:t>
            </a:r>
          </a:p>
        </p:txBody>
      </p:sp>
      <p:sp>
        <p:nvSpPr>
          <p:cNvPr id="126" name="Shape 126"/>
          <p:cNvSpPr txBox="1"/>
          <p:nvPr/>
        </p:nvSpPr>
        <p:spPr>
          <a:xfrm>
            <a:off x="133475" y="4047425"/>
            <a:ext cx="5744400" cy="4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</a:pPr>
            <a:r>
              <a:rPr b="1" lang="en" sz="1800">
                <a:solidFill>
                  <a:schemeClr val="dk2"/>
                </a:solidFill>
              </a:rPr>
              <a:t>Achievable</a:t>
            </a:r>
            <a:r>
              <a:rPr lang="en" sz="1800">
                <a:solidFill>
                  <a:schemeClr val="dk2"/>
                </a:solidFill>
              </a:rPr>
              <a:t>: real algorithms arrive at the solution.</a:t>
            </a:r>
          </a:p>
        </p:txBody>
      </p:sp>
      <p:sp>
        <p:nvSpPr>
          <p:cNvPr id="127" name="Shape 127"/>
          <p:cNvSpPr txBox="1"/>
          <p:nvPr/>
        </p:nvSpPr>
        <p:spPr>
          <a:xfrm>
            <a:off x="109625" y="4542725"/>
            <a:ext cx="5744400" cy="4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In short, the “goal distribution” is an </a:t>
            </a:r>
            <a:r>
              <a:rPr b="1" lang="en" sz="1800">
                <a:solidFill>
                  <a:schemeClr val="dk2"/>
                </a:solidFill>
              </a:rPr>
              <a:t>attractor</a:t>
            </a:r>
            <a:r>
              <a:rPr lang="en" sz="1800">
                <a:solidFill>
                  <a:schemeClr val="dk2"/>
                </a:solidFill>
              </a:rPr>
              <a:t>. </a:t>
            </a:r>
          </a:p>
        </p:txBody>
      </p:sp>
      <p:sp>
        <p:nvSpPr>
          <p:cNvPr id="128" name="Shape 128"/>
          <p:cNvSpPr txBox="1"/>
          <p:nvPr>
            <p:ph idx="1" type="body"/>
          </p:nvPr>
        </p:nvSpPr>
        <p:spPr>
          <a:xfrm>
            <a:off x="109625" y="1568900"/>
            <a:ext cx="5696700" cy="9933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That was one case. What can be said for all trial runs?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Consider the probability of the politician’s location.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Plausibility Distributions: stddev = Learning Rate</a:t>
            </a:r>
          </a:p>
        </p:txBody>
      </p:sp>
      <p:pic>
        <p:nvPicPr>
          <p:cNvPr id="134" name="Shape 134"/>
          <p:cNvPicPr preferRelativeResize="0"/>
          <p:nvPr/>
        </p:nvPicPr>
        <p:blipFill rotWithShape="1">
          <a:blip r:embed="rId3">
            <a:alphaModFix/>
          </a:blip>
          <a:srcRect b="3459" l="16895" r="4741" t="64452"/>
          <a:stretch/>
        </p:blipFill>
        <p:spPr>
          <a:xfrm rot="-5400000">
            <a:off x="6575576" y="2151777"/>
            <a:ext cx="2931600" cy="16388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Shape 135"/>
          <p:cNvPicPr preferRelativeResize="0"/>
          <p:nvPr/>
        </p:nvPicPr>
        <p:blipFill rotWithShape="1">
          <a:blip r:embed="rId3">
            <a:alphaModFix/>
          </a:blip>
          <a:srcRect b="64736" l="16895" r="4741" t="4756"/>
          <a:stretch/>
        </p:blipFill>
        <p:spPr>
          <a:xfrm rot="-5400000">
            <a:off x="3486172" y="2192152"/>
            <a:ext cx="2931600" cy="15581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Shape 136"/>
          <p:cNvPicPr preferRelativeResize="0"/>
          <p:nvPr/>
        </p:nvPicPr>
        <p:blipFill rotWithShape="1">
          <a:blip r:embed="rId3">
            <a:alphaModFix/>
          </a:blip>
          <a:srcRect b="35137" l="16895" r="4741" t="35051"/>
          <a:stretch/>
        </p:blipFill>
        <p:spPr>
          <a:xfrm rot="-5400000">
            <a:off x="5015971" y="2209928"/>
            <a:ext cx="2931600" cy="1522592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Shape 137"/>
          <p:cNvSpPr txBox="1"/>
          <p:nvPr>
            <p:ph idx="1" type="body"/>
          </p:nvPr>
        </p:nvSpPr>
        <p:spPr>
          <a:xfrm>
            <a:off x="109625" y="1505425"/>
            <a:ext cx="3911400" cy="11976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The above example used a discrete parameter (island). Our proposal distribution was just { left, right }.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38" name="Shape 138"/>
          <p:cNvSpPr txBox="1"/>
          <p:nvPr>
            <p:ph idx="1" type="body"/>
          </p:nvPr>
        </p:nvSpPr>
        <p:spPr>
          <a:xfrm>
            <a:off x="109625" y="2703025"/>
            <a:ext cx="3911400" cy="13062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For continuous parameters, we can use a normal proposal distribution: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 Ɲ(μ,σ)</a:t>
            </a:r>
          </a:p>
        </p:txBody>
      </p:sp>
      <p:sp>
        <p:nvSpPr>
          <p:cNvPr id="139" name="Shape 139"/>
          <p:cNvSpPr txBox="1"/>
          <p:nvPr>
            <p:ph idx="1" type="body"/>
          </p:nvPr>
        </p:nvSpPr>
        <p:spPr>
          <a:xfrm>
            <a:off x="77150" y="4089225"/>
            <a:ext cx="3911400" cy="8700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σ will drive the </a:t>
            </a:r>
            <a:r>
              <a:rPr b="1" lang="en"/>
              <a:t>learning rate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Example: Two Coins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hape 149"/>
          <p:cNvSpPr txBox="1"/>
          <p:nvPr>
            <p:ph type="title"/>
          </p:nvPr>
        </p:nvSpPr>
        <p:spPr>
          <a:xfrm>
            <a:off x="311700" y="445025"/>
            <a:ext cx="48648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Exact Solution</a:t>
            </a:r>
          </a:p>
        </p:txBody>
      </p:sp>
      <p:pic>
        <p:nvPicPr>
          <p:cNvPr id="150" name="Shape 150"/>
          <p:cNvPicPr preferRelativeResize="0"/>
          <p:nvPr/>
        </p:nvPicPr>
        <p:blipFill rotWithShape="1">
          <a:blip r:embed="rId3">
            <a:alphaModFix/>
          </a:blip>
          <a:srcRect b="65981" l="6340" r="0" t="0"/>
          <a:stretch/>
        </p:blipFill>
        <p:spPr>
          <a:xfrm>
            <a:off x="5480225" y="65775"/>
            <a:ext cx="3511925" cy="1696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Shape 151"/>
          <p:cNvPicPr preferRelativeResize="0"/>
          <p:nvPr/>
        </p:nvPicPr>
        <p:blipFill rotWithShape="1">
          <a:blip r:embed="rId4">
            <a:alphaModFix/>
          </a:blip>
          <a:srcRect b="4497" l="27555" r="26573" t="2183"/>
          <a:stretch/>
        </p:blipFill>
        <p:spPr>
          <a:xfrm rot="-5400000">
            <a:off x="1774524" y="1930974"/>
            <a:ext cx="1569425" cy="4257375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Shape 152"/>
          <p:cNvSpPr txBox="1"/>
          <p:nvPr>
            <p:ph idx="4294967295" type="body"/>
          </p:nvPr>
        </p:nvSpPr>
        <p:spPr>
          <a:xfrm>
            <a:off x="136050" y="1067100"/>
            <a:ext cx="5040600" cy="20775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We must select a conjugate prior.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Beta distributions are conjugate to binomial distributions (product is integrable).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p(Θ</a:t>
            </a:r>
            <a:r>
              <a:rPr baseline="-25000" lang="en"/>
              <a:t>1</a:t>
            </a:r>
            <a:r>
              <a:rPr lang="en"/>
              <a:t>,Θ</a:t>
            </a:r>
            <a:r>
              <a:rPr baseline="-25000" lang="en"/>
              <a:t>2</a:t>
            </a:r>
            <a:r>
              <a:rPr lang="en"/>
              <a:t>) = beta(Θ</a:t>
            </a:r>
            <a:r>
              <a:rPr baseline="-25000" lang="en"/>
              <a:t>1</a:t>
            </a:r>
            <a:r>
              <a:rPr lang="en"/>
              <a:t>|a, b) * beta(Θ</a:t>
            </a:r>
            <a:r>
              <a:rPr baseline="-25000" lang="en"/>
              <a:t>2</a:t>
            </a:r>
            <a:r>
              <a:rPr lang="en"/>
              <a:t>|a,b)</a:t>
            </a:r>
          </a:p>
        </p:txBody>
      </p:sp>
      <p:pic>
        <p:nvPicPr>
          <p:cNvPr id="153" name="Shape 153"/>
          <p:cNvPicPr preferRelativeResize="0"/>
          <p:nvPr/>
        </p:nvPicPr>
        <p:blipFill rotWithShape="1">
          <a:blip r:embed="rId3">
            <a:alphaModFix/>
          </a:blip>
          <a:srcRect b="33880" l="6340" r="0" t="34018"/>
          <a:stretch/>
        </p:blipFill>
        <p:spPr>
          <a:xfrm>
            <a:off x="5480225" y="1761875"/>
            <a:ext cx="3511925" cy="160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Shape 154"/>
          <p:cNvPicPr preferRelativeResize="0"/>
          <p:nvPr/>
        </p:nvPicPr>
        <p:blipFill rotWithShape="1">
          <a:blip r:embed="rId3">
            <a:alphaModFix/>
          </a:blip>
          <a:srcRect b="0" l="6340" r="0" t="65596"/>
          <a:stretch/>
        </p:blipFill>
        <p:spPr>
          <a:xfrm>
            <a:off x="5480225" y="3362425"/>
            <a:ext cx="3511925" cy="1715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Shape 15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Metropolis Solution</a:t>
            </a:r>
          </a:p>
        </p:txBody>
      </p:sp>
      <p:pic>
        <p:nvPicPr>
          <p:cNvPr id="160" name="Shape 160"/>
          <p:cNvPicPr preferRelativeResize="0"/>
          <p:nvPr/>
        </p:nvPicPr>
        <p:blipFill rotWithShape="1">
          <a:blip r:embed="rId3">
            <a:alphaModFix/>
          </a:blip>
          <a:srcRect b="49798" l="12277" r="21681" t="1674"/>
          <a:stretch/>
        </p:blipFill>
        <p:spPr>
          <a:xfrm rot="-5400000">
            <a:off x="726287" y="2515612"/>
            <a:ext cx="2548649" cy="2495825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Shape 161"/>
          <p:cNvSpPr txBox="1"/>
          <p:nvPr>
            <p:ph idx="4294967295" type="body"/>
          </p:nvPr>
        </p:nvSpPr>
        <p:spPr>
          <a:xfrm>
            <a:off x="136050" y="1067100"/>
            <a:ext cx="7424100" cy="443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For two parameters, our proposal distribution is a </a:t>
            </a:r>
            <a:r>
              <a:rPr i="1" lang="en"/>
              <a:t>bivariate </a:t>
            </a:r>
            <a:r>
              <a:rPr lang="en"/>
              <a:t>normal.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62" name="Shape 162"/>
          <p:cNvSpPr txBox="1"/>
          <p:nvPr/>
        </p:nvSpPr>
        <p:spPr>
          <a:xfrm>
            <a:off x="136050" y="1510800"/>
            <a:ext cx="5984700" cy="44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lang="en" sz="1800">
                <a:solidFill>
                  <a:schemeClr val="dk2"/>
                </a:solidFill>
              </a:rPr>
              <a:t>If we set σ to 0.02, we get a fractal-looking walk.  </a:t>
            </a:r>
          </a:p>
        </p:txBody>
      </p:sp>
      <p:pic>
        <p:nvPicPr>
          <p:cNvPr id="163" name="Shape 163"/>
          <p:cNvPicPr preferRelativeResize="0"/>
          <p:nvPr/>
        </p:nvPicPr>
        <p:blipFill rotWithShape="1">
          <a:blip r:embed="rId3">
            <a:alphaModFix/>
          </a:blip>
          <a:srcRect b="3195" l="12277" r="21681" t="49946"/>
          <a:stretch/>
        </p:blipFill>
        <p:spPr>
          <a:xfrm rot="-5400000">
            <a:off x="3165988" y="2558537"/>
            <a:ext cx="2548649" cy="2409975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Shape 164"/>
          <p:cNvSpPr txBox="1"/>
          <p:nvPr/>
        </p:nvSpPr>
        <p:spPr>
          <a:xfrm>
            <a:off x="136050" y="1954500"/>
            <a:ext cx="5984700" cy="44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With a larger σ, our walk is less clumpy, more efficient. 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65" name="Shape 165"/>
          <p:cNvSpPr/>
          <p:nvPr/>
        </p:nvSpPr>
        <p:spPr>
          <a:xfrm>
            <a:off x="6257200" y="3266025"/>
            <a:ext cx="2502300" cy="918300"/>
          </a:xfrm>
          <a:prstGeom prst="rect">
            <a:avLst/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u="sng"/>
              <a:t>Effective Size (ESS)</a:t>
            </a:r>
          </a:p>
          <a:p>
            <a:pPr lvl="0" rtl="0" algn="ctr">
              <a:spcBef>
                <a:spcPts val="0"/>
              </a:spcBef>
              <a:buNone/>
            </a:pPr>
            <a:r>
              <a:rPr lang="en"/>
              <a:t>A measure of algorithmic efficiency (defined later).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Gibbs Sampling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Introducing Gibbs</a:t>
            </a:r>
          </a:p>
        </p:txBody>
      </p:sp>
      <p:sp>
        <p:nvSpPr>
          <p:cNvPr id="176" name="Shape 176"/>
          <p:cNvSpPr txBox="1"/>
          <p:nvPr>
            <p:ph idx="1" type="body"/>
          </p:nvPr>
        </p:nvSpPr>
        <p:spPr>
          <a:xfrm>
            <a:off x="311700" y="1152475"/>
            <a:ext cx="8520600" cy="443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Metropolis works best if proposal distribution is properly tuned to the posterior. 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77" name="Shape 177"/>
          <p:cNvSpPr txBox="1"/>
          <p:nvPr/>
        </p:nvSpPr>
        <p:spPr>
          <a:xfrm>
            <a:off x="292650" y="1631875"/>
            <a:ext cx="7055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Gibbs sampling is more efficient, and good for hierarchical models. </a:t>
            </a:r>
          </a:p>
        </p:txBody>
      </p:sp>
      <p:sp>
        <p:nvSpPr>
          <p:cNvPr id="178" name="Shape 178"/>
          <p:cNvSpPr txBox="1"/>
          <p:nvPr/>
        </p:nvSpPr>
        <p:spPr>
          <a:xfrm>
            <a:off x="292650" y="2129275"/>
            <a:ext cx="6507900" cy="81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In Gibbs, parameters are selected one at a time, and cycled through (Θ</a:t>
            </a:r>
            <a:r>
              <a:rPr baseline="-25000" lang="en" sz="1800">
                <a:solidFill>
                  <a:schemeClr val="dk2"/>
                </a:solidFill>
              </a:rPr>
              <a:t>1</a:t>
            </a:r>
            <a:r>
              <a:rPr lang="en" sz="1800">
                <a:solidFill>
                  <a:schemeClr val="dk2"/>
                </a:solidFill>
              </a:rPr>
              <a:t>, Θ</a:t>
            </a:r>
            <a:r>
              <a:rPr baseline="-25000" lang="en" sz="1800">
                <a:solidFill>
                  <a:schemeClr val="dk2"/>
                </a:solidFill>
              </a:rPr>
              <a:t>2</a:t>
            </a:r>
            <a:r>
              <a:rPr lang="en" sz="1800">
                <a:solidFill>
                  <a:schemeClr val="dk2"/>
                </a:solidFill>
              </a:rPr>
              <a:t>,...,Θ</a:t>
            </a:r>
            <a:r>
              <a:rPr baseline="-25000" lang="en" sz="1800">
                <a:solidFill>
                  <a:schemeClr val="dk2"/>
                </a:solidFill>
              </a:rPr>
              <a:t>1</a:t>
            </a:r>
            <a:r>
              <a:rPr lang="en" sz="1800">
                <a:solidFill>
                  <a:schemeClr val="dk2"/>
                </a:solidFill>
              </a:rPr>
              <a:t>,Θ</a:t>
            </a:r>
            <a:r>
              <a:rPr baseline="-25000" lang="en" sz="1800">
                <a:solidFill>
                  <a:schemeClr val="dk2"/>
                </a:solidFill>
              </a:rPr>
              <a:t>2</a:t>
            </a:r>
            <a:r>
              <a:rPr lang="en" sz="1800">
                <a:solidFill>
                  <a:schemeClr val="dk2"/>
                </a:solidFill>
              </a:rPr>
              <a:t>,...)</a:t>
            </a:r>
          </a:p>
        </p:txBody>
      </p:sp>
      <p:pic>
        <p:nvPicPr>
          <p:cNvPr id="179" name="Shape 179"/>
          <p:cNvPicPr preferRelativeResize="0"/>
          <p:nvPr/>
        </p:nvPicPr>
        <p:blipFill rotWithShape="1">
          <a:blip r:embed="rId3">
            <a:alphaModFix/>
          </a:blip>
          <a:srcRect b="0" l="21634" r="17664" t="48496"/>
          <a:stretch/>
        </p:blipFill>
        <p:spPr>
          <a:xfrm>
            <a:off x="7419100" y="3306075"/>
            <a:ext cx="1479050" cy="16729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Shape 180"/>
          <p:cNvPicPr preferRelativeResize="0"/>
          <p:nvPr/>
        </p:nvPicPr>
        <p:blipFill rotWithShape="1">
          <a:blip r:embed="rId3">
            <a:alphaModFix/>
          </a:blip>
          <a:srcRect b="51505" l="21634" r="17664" t="0"/>
          <a:stretch/>
        </p:blipFill>
        <p:spPr>
          <a:xfrm>
            <a:off x="7419100" y="1730925"/>
            <a:ext cx="1479050" cy="15751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Shape 181"/>
          <p:cNvPicPr preferRelativeResize="0"/>
          <p:nvPr/>
        </p:nvPicPr>
        <p:blipFill rotWithShape="1">
          <a:blip r:embed="rId4">
            <a:alphaModFix/>
          </a:blip>
          <a:srcRect b="42254" l="24359" r="47992" t="48402"/>
          <a:stretch/>
        </p:blipFill>
        <p:spPr>
          <a:xfrm>
            <a:off x="3798728" y="2981575"/>
            <a:ext cx="1821171" cy="46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Shape 182"/>
          <p:cNvPicPr preferRelativeResize="0"/>
          <p:nvPr/>
        </p:nvPicPr>
        <p:blipFill rotWithShape="1">
          <a:blip r:embed="rId4">
            <a:alphaModFix/>
          </a:blip>
          <a:srcRect b="43465" l="68427" r="11193" t="49094"/>
          <a:stretch/>
        </p:blipFill>
        <p:spPr>
          <a:xfrm>
            <a:off x="4222700" y="3559000"/>
            <a:ext cx="1397200" cy="382675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Shape 183"/>
          <p:cNvSpPr txBox="1"/>
          <p:nvPr/>
        </p:nvSpPr>
        <p:spPr>
          <a:xfrm>
            <a:off x="311700" y="2981575"/>
            <a:ext cx="3937800" cy="9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New proposal distribution:</a:t>
            </a:r>
          </a:p>
          <a:p>
            <a: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Char char="●"/>
            </a:pPr>
            <a:r>
              <a:rPr lang="en" sz="1800">
                <a:solidFill>
                  <a:schemeClr val="dk2"/>
                </a:solidFill>
              </a:rPr>
              <a:t>E.g., with only two parameters  </a:t>
            </a:r>
          </a:p>
        </p:txBody>
      </p:sp>
      <p:sp>
        <p:nvSpPr>
          <p:cNvPr id="184" name="Shape 184"/>
          <p:cNvSpPr txBox="1"/>
          <p:nvPr/>
        </p:nvSpPr>
        <p:spPr>
          <a:xfrm>
            <a:off x="292650" y="4057425"/>
            <a:ext cx="6507900" cy="81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Because the proposal distribution </a:t>
            </a:r>
            <a:r>
              <a:rPr i="1" lang="en" sz="1800">
                <a:solidFill>
                  <a:schemeClr val="dk2"/>
                </a:solidFill>
              </a:rPr>
              <a:t>exactly </a:t>
            </a:r>
            <a:r>
              <a:rPr lang="en" sz="1800">
                <a:solidFill>
                  <a:schemeClr val="dk2"/>
                </a:solidFill>
              </a:rPr>
              <a:t>mirrors the posterior for that parameter, the proposed move is always accepted. 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Gibbs Sample: Pros &amp; Cons</a:t>
            </a:r>
          </a:p>
        </p:txBody>
      </p:sp>
      <p:pic>
        <p:nvPicPr>
          <p:cNvPr id="190" name="Shape 190"/>
          <p:cNvPicPr preferRelativeResize="0"/>
          <p:nvPr/>
        </p:nvPicPr>
        <p:blipFill rotWithShape="1">
          <a:blip r:embed="rId3">
            <a:alphaModFix/>
          </a:blip>
          <a:srcRect b="13391" l="4227" r="56660" t="29523"/>
          <a:stretch/>
        </p:blipFill>
        <p:spPr>
          <a:xfrm>
            <a:off x="3853374" y="1794425"/>
            <a:ext cx="2516224" cy="274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Shape 191"/>
          <p:cNvPicPr preferRelativeResize="0"/>
          <p:nvPr/>
        </p:nvPicPr>
        <p:blipFill rotWithShape="1">
          <a:blip r:embed="rId3">
            <a:alphaModFix/>
          </a:blip>
          <a:srcRect b="13391" l="43341" r="14435" t="29523"/>
          <a:stretch/>
        </p:blipFill>
        <p:spPr>
          <a:xfrm>
            <a:off x="6369598" y="1794425"/>
            <a:ext cx="2716326" cy="2748624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Shape 192"/>
          <p:cNvSpPr txBox="1"/>
          <p:nvPr/>
        </p:nvSpPr>
        <p:spPr>
          <a:xfrm>
            <a:off x="4003586" y="1410524"/>
            <a:ext cx="24036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/>
              <a:t>Intermediate Steps Shown</a:t>
            </a:r>
          </a:p>
        </p:txBody>
      </p:sp>
      <p:sp>
        <p:nvSpPr>
          <p:cNvPr id="193" name="Shape 193"/>
          <p:cNvSpPr txBox="1"/>
          <p:nvPr/>
        </p:nvSpPr>
        <p:spPr>
          <a:xfrm>
            <a:off x="6526023" y="1410524"/>
            <a:ext cx="24036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/>
              <a:t>Whole Steps Shown</a:t>
            </a:r>
          </a:p>
        </p:txBody>
      </p:sp>
      <p:sp>
        <p:nvSpPr>
          <p:cNvPr id="194" name="Shape 194"/>
          <p:cNvSpPr txBox="1"/>
          <p:nvPr/>
        </p:nvSpPr>
        <p:spPr>
          <a:xfrm>
            <a:off x="44350" y="1868875"/>
            <a:ext cx="3804300" cy="8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Pros:</a:t>
            </a:r>
          </a:p>
          <a:p>
            <a:pPr indent="-228600" lvl="0" marL="457200" rtl="0">
              <a:spcBef>
                <a:spcPts val="0"/>
              </a:spcBef>
              <a:buAutoNum type="arabicPeriod"/>
            </a:pPr>
            <a:r>
              <a:rPr lang="en"/>
              <a:t>No inefficiency of rejected proposals</a:t>
            </a:r>
          </a:p>
          <a:p>
            <a:pPr indent="-228600" lvl="0" marL="457200">
              <a:spcBef>
                <a:spcPts val="0"/>
              </a:spcBef>
              <a:buAutoNum type="arabicPeriod"/>
            </a:pPr>
            <a:r>
              <a:rPr lang="en"/>
              <a:t>No need to tune proposal distributions</a:t>
            </a:r>
          </a:p>
        </p:txBody>
      </p:sp>
      <p:sp>
        <p:nvSpPr>
          <p:cNvPr id="195" name="Shape 195"/>
          <p:cNvSpPr txBox="1"/>
          <p:nvPr/>
        </p:nvSpPr>
        <p:spPr>
          <a:xfrm>
            <a:off x="44350" y="2746575"/>
            <a:ext cx="3804300" cy="100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Cons:</a:t>
            </a:r>
          </a:p>
          <a:p>
            <a:pPr indent="-228600" lvl="0" marL="457200" rtl="0">
              <a:spcBef>
                <a:spcPts val="0"/>
              </a:spcBef>
              <a:buAutoNum type="arabicPeriod"/>
            </a:pPr>
            <a:r>
              <a:rPr lang="en"/>
              <a:t>1-D posterior dists must be derivable.</a:t>
            </a:r>
          </a:p>
          <a:p>
            <a:pPr indent="-228600" lvl="0" marL="457200" rtl="0">
              <a:spcBef>
                <a:spcPts val="0"/>
              </a:spcBef>
              <a:buAutoNum type="arabicPeriod"/>
            </a:pPr>
            <a:r>
              <a:rPr lang="en"/>
              <a:t>Progress can be stalled by highly correlated parameters.</a:t>
            </a:r>
          </a:p>
        </p:txBody>
      </p:sp>
      <p:sp>
        <p:nvSpPr>
          <p:cNvPr id="196" name="Shape 196"/>
          <p:cNvSpPr txBox="1"/>
          <p:nvPr/>
        </p:nvSpPr>
        <p:spPr>
          <a:xfrm flipH="1">
            <a:off x="84400" y="3750975"/>
            <a:ext cx="3671100" cy="87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rtl="0">
              <a:spcBef>
                <a:spcPts val="0"/>
              </a:spcBef>
              <a:buNone/>
            </a:pPr>
            <a:r>
              <a:rPr lang="en">
                <a:solidFill>
                  <a:schemeClr val="dk1"/>
                </a:solidFill>
              </a:rPr>
              <a:t>To motivate the second “con”: </a:t>
            </a:r>
          </a:p>
          <a:p>
            <a:pPr indent="-69850" lvl="0" marL="0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Imagine a long, narrow, diagonal hallway. How does Gibbs differ from Metropolis?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Shape 201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MCMC Diagnostics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hape 20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The Space of MCMC Algorithms</a:t>
            </a:r>
          </a:p>
        </p:txBody>
      </p:sp>
      <p:sp>
        <p:nvSpPr>
          <p:cNvPr id="207" name="Shape 207"/>
          <p:cNvSpPr txBox="1"/>
          <p:nvPr>
            <p:ph idx="1" type="body"/>
          </p:nvPr>
        </p:nvSpPr>
        <p:spPr>
          <a:xfrm>
            <a:off x="311700" y="1152475"/>
            <a:ext cx="8520600" cy="10131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b="1" lang="en"/>
              <a:t>Monte Carlo: </a:t>
            </a:r>
            <a:r>
              <a:rPr lang="en"/>
              <a:t>samples random values from a distribution</a:t>
            </a:r>
          </a:p>
          <a:p>
            <a:pPr indent="-228600" lvl="0" marL="457200">
              <a:spcBef>
                <a:spcPts val="0"/>
              </a:spcBef>
            </a:pPr>
            <a:r>
              <a:rPr lang="en"/>
              <a:t>Inspired by the famous casino locale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08" name="Shape 208"/>
          <p:cNvSpPr txBox="1"/>
          <p:nvPr/>
        </p:nvSpPr>
        <p:spPr>
          <a:xfrm>
            <a:off x="311700" y="2135250"/>
            <a:ext cx="6429600" cy="7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b="1" lang="en" sz="1800">
                <a:solidFill>
                  <a:schemeClr val="dk2"/>
                </a:solidFill>
              </a:rPr>
              <a:t>Markov Chain: </a:t>
            </a:r>
            <a:r>
              <a:rPr lang="en" sz="1800">
                <a:solidFill>
                  <a:schemeClr val="dk2"/>
                </a:solidFill>
              </a:rPr>
              <a:t>any sequential process where each step has no memory for states before the current one. </a:t>
            </a:r>
          </a:p>
        </p:txBody>
      </p:sp>
      <p:sp>
        <p:nvSpPr>
          <p:cNvPr id="209" name="Shape 209"/>
          <p:cNvSpPr txBox="1"/>
          <p:nvPr/>
        </p:nvSpPr>
        <p:spPr>
          <a:xfrm>
            <a:off x="311700" y="2862125"/>
            <a:ext cx="8555700" cy="47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We have seen two specific </a:t>
            </a:r>
            <a:r>
              <a:rPr b="1" lang="en" sz="1800">
                <a:solidFill>
                  <a:schemeClr val="dk2"/>
                </a:solidFill>
              </a:rPr>
              <a:t>Markov chain Monte Carlo (MCMC)</a:t>
            </a:r>
            <a:r>
              <a:rPr lang="en" sz="1800">
                <a:solidFill>
                  <a:schemeClr val="dk2"/>
                </a:solidFill>
              </a:rPr>
              <a:t> methods</a:t>
            </a:r>
          </a:p>
        </p:txBody>
      </p:sp>
      <p:sp>
        <p:nvSpPr>
          <p:cNvPr id="210" name="Shape 210"/>
          <p:cNvSpPr/>
          <p:nvPr/>
        </p:nvSpPr>
        <p:spPr>
          <a:xfrm>
            <a:off x="3360775" y="3446587"/>
            <a:ext cx="1531800" cy="478800"/>
          </a:xfrm>
          <a:prstGeom prst="rect">
            <a:avLst/>
          </a:prstGeom>
          <a:solidFill>
            <a:srgbClr val="FCE5CD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/>
              <a:t>MCMC</a:t>
            </a:r>
          </a:p>
        </p:txBody>
      </p:sp>
      <p:sp>
        <p:nvSpPr>
          <p:cNvPr id="211" name="Shape 211"/>
          <p:cNvSpPr/>
          <p:nvPr/>
        </p:nvSpPr>
        <p:spPr>
          <a:xfrm>
            <a:off x="1723299" y="4338500"/>
            <a:ext cx="1023600" cy="478800"/>
          </a:xfrm>
          <a:prstGeom prst="rect">
            <a:avLst/>
          </a:prstGeom>
          <a:solidFill>
            <a:srgbClr val="FCE5CD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/>
              <a:t>Metropolis</a:t>
            </a:r>
          </a:p>
        </p:txBody>
      </p:sp>
      <p:sp>
        <p:nvSpPr>
          <p:cNvPr id="212" name="Shape 212"/>
          <p:cNvSpPr/>
          <p:nvPr/>
        </p:nvSpPr>
        <p:spPr>
          <a:xfrm>
            <a:off x="2981040" y="4338500"/>
            <a:ext cx="1023600" cy="478800"/>
          </a:xfrm>
          <a:prstGeom prst="rect">
            <a:avLst/>
          </a:prstGeom>
          <a:solidFill>
            <a:srgbClr val="FCE5CD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/>
              <a:t>Gibbs</a:t>
            </a:r>
          </a:p>
        </p:txBody>
      </p:sp>
      <p:sp>
        <p:nvSpPr>
          <p:cNvPr id="213" name="Shape 213"/>
          <p:cNvSpPr/>
          <p:nvPr/>
        </p:nvSpPr>
        <p:spPr>
          <a:xfrm>
            <a:off x="4238780" y="4338500"/>
            <a:ext cx="1023600" cy="478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/>
              <a:t>Slice</a:t>
            </a:r>
          </a:p>
        </p:txBody>
      </p:sp>
      <p:sp>
        <p:nvSpPr>
          <p:cNvPr id="214" name="Shape 214"/>
          <p:cNvSpPr/>
          <p:nvPr/>
        </p:nvSpPr>
        <p:spPr>
          <a:xfrm>
            <a:off x="5496525" y="4338500"/>
            <a:ext cx="1057800" cy="478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/>
              <a:t>Reversible Jump</a:t>
            </a:r>
          </a:p>
        </p:txBody>
      </p:sp>
      <p:cxnSp>
        <p:nvCxnSpPr>
          <p:cNvPr id="215" name="Shape 215"/>
          <p:cNvCxnSpPr>
            <a:stCxn id="211" idx="0"/>
            <a:endCxn id="210" idx="2"/>
          </p:cNvCxnSpPr>
          <p:nvPr/>
        </p:nvCxnSpPr>
        <p:spPr>
          <a:xfrm rot="-5400000">
            <a:off x="2974299" y="3186200"/>
            <a:ext cx="413100" cy="1891500"/>
          </a:xfrm>
          <a:prstGeom prst="curvedConnector3">
            <a:avLst>
              <a:gd fmla="val 50002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216" name="Shape 216"/>
          <p:cNvCxnSpPr>
            <a:stCxn id="212" idx="0"/>
            <a:endCxn id="210" idx="2"/>
          </p:cNvCxnSpPr>
          <p:nvPr/>
        </p:nvCxnSpPr>
        <p:spPr>
          <a:xfrm rot="-5400000">
            <a:off x="3603240" y="3815000"/>
            <a:ext cx="413100" cy="633900"/>
          </a:xfrm>
          <a:prstGeom prst="curvedConnector3">
            <a:avLst>
              <a:gd fmla="val 50002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217" name="Shape 217"/>
          <p:cNvCxnSpPr>
            <a:stCxn id="213" idx="0"/>
            <a:endCxn id="210" idx="2"/>
          </p:cNvCxnSpPr>
          <p:nvPr/>
        </p:nvCxnSpPr>
        <p:spPr>
          <a:xfrm flipH="1" rot="5400000">
            <a:off x="4232030" y="3819950"/>
            <a:ext cx="413100" cy="624000"/>
          </a:xfrm>
          <a:prstGeom prst="curvedConnector3">
            <a:avLst>
              <a:gd fmla="val 50002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218" name="Shape 218"/>
          <p:cNvCxnSpPr>
            <a:stCxn id="214" idx="0"/>
            <a:endCxn id="210" idx="2"/>
          </p:cNvCxnSpPr>
          <p:nvPr/>
        </p:nvCxnSpPr>
        <p:spPr>
          <a:xfrm flipH="1" rot="5400000">
            <a:off x="4869525" y="3182600"/>
            <a:ext cx="413100" cy="1898700"/>
          </a:xfrm>
          <a:prstGeom prst="curvedConnector3">
            <a:avLst>
              <a:gd fmla="val 50002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Shape 2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MCMC Desiderata</a:t>
            </a:r>
          </a:p>
        </p:txBody>
      </p:sp>
      <p:sp>
        <p:nvSpPr>
          <p:cNvPr id="224" name="Shape 224"/>
          <p:cNvSpPr txBox="1"/>
          <p:nvPr>
            <p:ph idx="1" type="body"/>
          </p:nvPr>
        </p:nvSpPr>
        <p:spPr>
          <a:xfrm>
            <a:off x="311700" y="1152475"/>
            <a:ext cx="8520600" cy="967200"/>
          </a:xfrm>
          <a:prstGeom prst="rect">
            <a:avLst/>
          </a:prstGeom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First, o</a:t>
            </a:r>
            <a:r>
              <a:rPr lang="en"/>
              <a:t>utput </a:t>
            </a:r>
            <a:r>
              <a:rPr lang="en"/>
              <a:t>must be </a:t>
            </a:r>
            <a:r>
              <a:rPr b="1" lang="en"/>
              <a:t>representative</a:t>
            </a:r>
            <a:r>
              <a:rPr lang="en"/>
              <a:t>. </a:t>
            </a:r>
          </a:p>
          <a:p>
            <a:pPr indent="-228600" lvl="0" marL="457200">
              <a:spcBef>
                <a:spcPts val="0"/>
              </a:spcBef>
            </a:pPr>
            <a:r>
              <a:rPr lang="en"/>
              <a:t>Not unduly influenced by starting value, don’t get “stuck”.</a:t>
            </a:r>
          </a:p>
        </p:txBody>
      </p:sp>
      <p:sp>
        <p:nvSpPr>
          <p:cNvPr id="225" name="Shape 225"/>
          <p:cNvSpPr txBox="1"/>
          <p:nvPr>
            <p:ph idx="1" type="body"/>
          </p:nvPr>
        </p:nvSpPr>
        <p:spPr>
          <a:xfrm>
            <a:off x="311700" y="2119666"/>
            <a:ext cx="8520600" cy="967200"/>
          </a:xfrm>
          <a:prstGeom prst="rect">
            <a:avLst/>
          </a:prstGeom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Second, method must be </a:t>
            </a:r>
            <a:r>
              <a:rPr b="1" lang="en"/>
              <a:t>repeatable</a:t>
            </a:r>
            <a:r>
              <a:rPr lang="en"/>
              <a:t>. 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Central tendency &amp; HDI should not be much different if analysis is rerun.</a:t>
            </a:r>
          </a:p>
        </p:txBody>
      </p:sp>
      <p:sp>
        <p:nvSpPr>
          <p:cNvPr id="226" name="Shape 226"/>
          <p:cNvSpPr txBox="1"/>
          <p:nvPr>
            <p:ph idx="1" type="body"/>
          </p:nvPr>
        </p:nvSpPr>
        <p:spPr>
          <a:xfrm>
            <a:off x="311700" y="3086858"/>
            <a:ext cx="8520600" cy="967200"/>
          </a:xfrm>
          <a:prstGeom prst="rect">
            <a:avLst/>
          </a:prstGeom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Third, method must be </a:t>
            </a:r>
            <a:r>
              <a:rPr b="1" lang="en"/>
              <a:t>efficient</a:t>
            </a:r>
            <a:r>
              <a:rPr lang="en"/>
              <a:t>. 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Good approximations of the posterior should emerge from minimal resources. 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Shape 2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Representative: Density Plots</a:t>
            </a:r>
          </a:p>
        </p:txBody>
      </p:sp>
      <p:sp>
        <p:nvSpPr>
          <p:cNvPr id="232" name="Shape 232"/>
          <p:cNvSpPr txBox="1"/>
          <p:nvPr>
            <p:ph idx="1" type="body"/>
          </p:nvPr>
        </p:nvSpPr>
        <p:spPr>
          <a:xfrm>
            <a:off x="311700" y="1152475"/>
            <a:ext cx="8520600" cy="5115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A </a:t>
            </a:r>
            <a:r>
              <a:rPr b="1" lang="en"/>
              <a:t>density plot</a:t>
            </a:r>
            <a:r>
              <a:rPr lang="en"/>
              <a:t> averages across overlapping intervals to show probability density.</a:t>
            </a:r>
          </a:p>
        </p:txBody>
      </p:sp>
      <p:pic>
        <p:nvPicPr>
          <p:cNvPr id="233" name="Shape 233"/>
          <p:cNvPicPr preferRelativeResize="0"/>
          <p:nvPr/>
        </p:nvPicPr>
        <p:blipFill rotWithShape="1">
          <a:blip r:embed="rId3">
            <a:alphaModFix/>
          </a:blip>
          <a:srcRect b="0" l="0" r="56807" t="49179"/>
          <a:stretch/>
        </p:blipFill>
        <p:spPr>
          <a:xfrm rot="-5400000">
            <a:off x="1872053" y="1462522"/>
            <a:ext cx="1756324" cy="28857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Shape 234"/>
          <p:cNvPicPr preferRelativeResize="0"/>
          <p:nvPr/>
        </p:nvPicPr>
        <p:blipFill rotWithShape="1">
          <a:blip r:embed="rId4">
            <a:alphaModFix/>
          </a:blip>
          <a:srcRect b="6813" l="50627" r="0" t="53777"/>
          <a:stretch/>
        </p:blipFill>
        <p:spPr>
          <a:xfrm>
            <a:off x="4960342" y="2027250"/>
            <a:ext cx="3074957" cy="1756324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Shape 235"/>
          <p:cNvSpPr txBox="1"/>
          <p:nvPr>
            <p:ph idx="1" type="body"/>
          </p:nvPr>
        </p:nvSpPr>
        <p:spPr>
          <a:xfrm>
            <a:off x="311700" y="1558350"/>
            <a:ext cx="8520600" cy="4689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Here are three density plots for MCMC, run against 3 different starting conditions. </a:t>
            </a:r>
          </a:p>
        </p:txBody>
      </p:sp>
      <p:sp>
        <p:nvSpPr>
          <p:cNvPr id="236" name="Shape 236"/>
          <p:cNvSpPr txBox="1"/>
          <p:nvPr>
            <p:ph idx="1" type="body"/>
          </p:nvPr>
        </p:nvSpPr>
        <p:spPr>
          <a:xfrm>
            <a:off x="311700" y="4345075"/>
            <a:ext cx="8667900" cy="4689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We usually exclude the initial steps from our diagnostics, called the </a:t>
            </a:r>
            <a:r>
              <a:rPr b="1" lang="en"/>
              <a:t>burn-in period</a:t>
            </a:r>
            <a:r>
              <a:rPr lang="en"/>
              <a:t>.</a:t>
            </a:r>
          </a:p>
        </p:txBody>
      </p:sp>
      <p:sp>
        <p:nvSpPr>
          <p:cNvPr id="237" name="Shape 237"/>
          <p:cNvSpPr txBox="1"/>
          <p:nvPr>
            <p:ph idx="1" type="body"/>
          </p:nvPr>
        </p:nvSpPr>
        <p:spPr>
          <a:xfrm>
            <a:off x="311700" y="3915800"/>
            <a:ext cx="8520600" cy="4689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Importantly, if we only consider the first Steps 1-500, we get distorted results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Shape 24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Representative: Trace Plot</a:t>
            </a:r>
          </a:p>
        </p:txBody>
      </p:sp>
      <p:sp>
        <p:nvSpPr>
          <p:cNvPr id="243" name="Shape 243"/>
          <p:cNvSpPr txBox="1"/>
          <p:nvPr>
            <p:ph idx="1" type="body"/>
          </p:nvPr>
        </p:nvSpPr>
        <p:spPr>
          <a:xfrm>
            <a:off x="311700" y="1152475"/>
            <a:ext cx="7888800" cy="4521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We’ve seen trace plots before. They trace parameter location across time.</a:t>
            </a:r>
          </a:p>
        </p:txBody>
      </p:sp>
      <p:pic>
        <p:nvPicPr>
          <p:cNvPr id="244" name="Shape 244"/>
          <p:cNvPicPr preferRelativeResize="0"/>
          <p:nvPr/>
        </p:nvPicPr>
        <p:blipFill rotWithShape="1">
          <a:blip r:embed="rId3">
            <a:alphaModFix/>
          </a:blip>
          <a:srcRect b="51590" l="45249" r="17993" t="3473"/>
          <a:stretch/>
        </p:blipFill>
        <p:spPr>
          <a:xfrm rot="-5400000">
            <a:off x="1769512" y="1997787"/>
            <a:ext cx="1888375" cy="3076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Shape 245"/>
          <p:cNvPicPr preferRelativeResize="0"/>
          <p:nvPr/>
        </p:nvPicPr>
        <p:blipFill rotWithShape="1">
          <a:blip r:embed="rId4">
            <a:alphaModFix/>
          </a:blip>
          <a:srcRect b="47762" l="3465" r="50816" t="13597"/>
          <a:stretch/>
        </p:blipFill>
        <p:spPr>
          <a:xfrm>
            <a:off x="4740700" y="2592025"/>
            <a:ext cx="2979971" cy="1888374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Shape 246"/>
          <p:cNvSpPr txBox="1"/>
          <p:nvPr>
            <p:ph idx="1" type="body"/>
          </p:nvPr>
        </p:nvSpPr>
        <p:spPr>
          <a:xfrm>
            <a:off x="311700" y="1604575"/>
            <a:ext cx="7888800" cy="4521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Sticking with the same example, here is the trace plot for our 1D parameter</a:t>
            </a:r>
          </a:p>
        </p:txBody>
      </p:sp>
      <p:sp>
        <p:nvSpPr>
          <p:cNvPr id="247" name="Shape 247"/>
          <p:cNvSpPr txBox="1"/>
          <p:nvPr>
            <p:ph idx="1" type="body"/>
          </p:nvPr>
        </p:nvSpPr>
        <p:spPr>
          <a:xfrm>
            <a:off x="311700" y="2056675"/>
            <a:ext cx="7888800" cy="4521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All three runs show similar behavior. The algorithm converges. </a:t>
            </a:r>
          </a:p>
        </p:txBody>
      </p:sp>
      <p:sp>
        <p:nvSpPr>
          <p:cNvPr id="248" name="Shape 248"/>
          <p:cNvSpPr txBox="1"/>
          <p:nvPr>
            <p:ph idx="1" type="body"/>
          </p:nvPr>
        </p:nvSpPr>
        <p:spPr>
          <a:xfrm>
            <a:off x="311700" y="4480400"/>
            <a:ext cx="7888800" cy="4521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As before, the burn-in period should be excluded (irrelevant information). 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Shape 25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Representative: Shrink Factor</a:t>
            </a:r>
          </a:p>
        </p:txBody>
      </p:sp>
      <p:sp>
        <p:nvSpPr>
          <p:cNvPr id="254" name="Shape 254"/>
          <p:cNvSpPr txBox="1"/>
          <p:nvPr>
            <p:ph idx="1" type="body"/>
          </p:nvPr>
        </p:nvSpPr>
        <p:spPr>
          <a:xfrm>
            <a:off x="311700" y="1152475"/>
            <a:ext cx="8520600" cy="17592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A measure for convergence is the Gelman-Rubin statistic, i.e., the </a:t>
            </a:r>
            <a:r>
              <a:rPr b="1" lang="en"/>
              <a:t>shrink factor</a:t>
            </a:r>
            <a:r>
              <a:rPr lang="en"/>
              <a:t>. 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This factor explores how between-chain and within-chain distances relate.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If one or more chains gets “stuck”, it will increase the between-chain variance relative to the within-chain variance. </a:t>
            </a:r>
          </a:p>
        </p:txBody>
      </p:sp>
      <p:pic>
        <p:nvPicPr>
          <p:cNvPr id="255" name="Shape 255"/>
          <p:cNvPicPr preferRelativeResize="0"/>
          <p:nvPr/>
        </p:nvPicPr>
        <p:blipFill rotWithShape="1">
          <a:blip r:embed="rId3">
            <a:alphaModFix/>
          </a:blip>
          <a:srcRect b="50915" l="781" r="57192" t="1545"/>
          <a:stretch/>
        </p:blipFill>
        <p:spPr>
          <a:xfrm rot="-5400000">
            <a:off x="6160325" y="2174999"/>
            <a:ext cx="2159074" cy="3255125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Shape 256"/>
          <p:cNvSpPr txBox="1"/>
          <p:nvPr>
            <p:ph idx="1" type="body"/>
          </p:nvPr>
        </p:nvSpPr>
        <p:spPr>
          <a:xfrm>
            <a:off x="311700" y="2975350"/>
            <a:ext cx="5181900" cy="8409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If no chain gets stuck, the shrink factor will converge to 1.0, as in our example.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Shape 261"/>
          <p:cNvSpPr txBox="1"/>
          <p:nvPr>
            <p:ph type="title"/>
          </p:nvPr>
        </p:nvSpPr>
        <p:spPr>
          <a:xfrm>
            <a:off x="311700" y="445025"/>
            <a:ext cx="43563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Autocorrelation Tutorial</a:t>
            </a:r>
          </a:p>
        </p:txBody>
      </p:sp>
      <p:sp>
        <p:nvSpPr>
          <p:cNvPr id="262" name="Shape 262"/>
          <p:cNvSpPr txBox="1"/>
          <p:nvPr/>
        </p:nvSpPr>
        <p:spPr>
          <a:xfrm>
            <a:off x="159850" y="1122450"/>
            <a:ext cx="4633800" cy="80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Some chains are more clumpy than others. Successive steps don’t provide </a:t>
            </a:r>
            <a:r>
              <a:rPr i="1" lang="en"/>
              <a:t>independent </a:t>
            </a:r>
            <a:r>
              <a:rPr lang="en"/>
              <a:t>information about the parameter distribution. </a:t>
            </a:r>
          </a:p>
        </p:txBody>
      </p:sp>
      <p:sp>
        <p:nvSpPr>
          <p:cNvPr id="263" name="Shape 263"/>
          <p:cNvSpPr txBox="1"/>
          <p:nvPr/>
        </p:nvSpPr>
        <p:spPr>
          <a:xfrm>
            <a:off x="159850" y="1927950"/>
            <a:ext cx="4633800" cy="80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To measure clumpiness, we use </a:t>
            </a:r>
            <a:r>
              <a:rPr b="1" lang="en"/>
              <a:t>autocorrelation</a:t>
            </a:r>
            <a:r>
              <a:rPr lang="en"/>
              <a:t>:      the correlation of the chain values with the chain values </a:t>
            </a:r>
            <a:r>
              <a:rPr i="1" lang="en"/>
              <a:t>k</a:t>
            </a:r>
            <a:r>
              <a:rPr lang="en"/>
              <a:t> steps ahead. </a:t>
            </a:r>
          </a:p>
        </p:txBody>
      </p:sp>
      <p:sp>
        <p:nvSpPr>
          <p:cNvPr id="264" name="Shape 264"/>
          <p:cNvSpPr txBox="1"/>
          <p:nvPr/>
        </p:nvSpPr>
        <p:spPr>
          <a:xfrm>
            <a:off x="159850" y="3109800"/>
            <a:ext cx="4633800" cy="38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For step=50, the chain values are 13 and 16. </a:t>
            </a:r>
          </a:p>
        </p:txBody>
      </p:sp>
      <p:sp>
        <p:nvSpPr>
          <p:cNvPr id="265" name="Shape 265"/>
          <p:cNvSpPr txBox="1"/>
          <p:nvPr/>
        </p:nvSpPr>
        <p:spPr>
          <a:xfrm>
            <a:off x="159850" y="3492900"/>
            <a:ext cx="4633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This values is converted into a point: (13, 16).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Other value pairs are likewise converted into points. </a:t>
            </a:r>
          </a:p>
        </p:txBody>
      </p:sp>
      <p:sp>
        <p:nvSpPr>
          <p:cNvPr id="266" name="Shape 266"/>
          <p:cNvSpPr txBox="1"/>
          <p:nvPr/>
        </p:nvSpPr>
        <p:spPr>
          <a:xfrm>
            <a:off x="159850" y="4065600"/>
            <a:ext cx="4633800" cy="38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The correlation of the resultant scatterplot is 0.55</a:t>
            </a:r>
          </a:p>
        </p:txBody>
      </p:sp>
      <p:sp>
        <p:nvSpPr>
          <p:cNvPr id="267" name="Shape 267"/>
          <p:cNvSpPr txBox="1"/>
          <p:nvPr/>
        </p:nvSpPr>
        <p:spPr>
          <a:xfrm>
            <a:off x="159850" y="2733450"/>
            <a:ext cx="4633800" cy="38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Consider ACF(k=10):</a:t>
            </a:r>
          </a:p>
        </p:txBody>
      </p:sp>
      <p:sp>
        <p:nvSpPr>
          <p:cNvPr id="268" name="Shape 268"/>
          <p:cNvSpPr txBox="1"/>
          <p:nvPr/>
        </p:nvSpPr>
        <p:spPr>
          <a:xfrm>
            <a:off x="159850" y="4448700"/>
            <a:ext cx="4633800" cy="38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We can likewise compute ACF(1), ACF(5), etc. </a:t>
            </a:r>
          </a:p>
        </p:txBody>
      </p:sp>
      <p:pic>
        <p:nvPicPr>
          <p:cNvPr id="269" name="Shape 269"/>
          <p:cNvPicPr preferRelativeResize="0"/>
          <p:nvPr/>
        </p:nvPicPr>
        <p:blipFill rotWithShape="1">
          <a:blip r:embed="rId3">
            <a:alphaModFix/>
          </a:blip>
          <a:srcRect b="58400" l="66699" r="0" t="14113"/>
          <a:stretch/>
        </p:blipFill>
        <p:spPr>
          <a:xfrm>
            <a:off x="7586500" y="492150"/>
            <a:ext cx="1371300" cy="1508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Shape 270"/>
          <p:cNvPicPr preferRelativeResize="0"/>
          <p:nvPr/>
        </p:nvPicPr>
        <p:blipFill rotWithShape="1">
          <a:blip r:embed="rId3">
            <a:alphaModFix/>
          </a:blip>
          <a:srcRect b="32895" l="66699" r="0" t="41600"/>
          <a:stretch/>
        </p:blipFill>
        <p:spPr>
          <a:xfrm>
            <a:off x="7586500" y="2000624"/>
            <a:ext cx="1371300" cy="1399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Shape 271"/>
          <p:cNvPicPr preferRelativeResize="0"/>
          <p:nvPr/>
        </p:nvPicPr>
        <p:blipFill rotWithShape="1">
          <a:blip r:embed="rId3">
            <a:alphaModFix/>
          </a:blip>
          <a:srcRect b="4622" l="0" r="0" t="67105"/>
          <a:stretch/>
        </p:blipFill>
        <p:spPr>
          <a:xfrm>
            <a:off x="4839775" y="3400399"/>
            <a:ext cx="4118024" cy="1551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Shape 272"/>
          <p:cNvPicPr preferRelativeResize="0"/>
          <p:nvPr/>
        </p:nvPicPr>
        <p:blipFill rotWithShape="1">
          <a:blip r:embed="rId3">
            <a:alphaModFix/>
          </a:blip>
          <a:srcRect b="32895" l="0" r="33297" t="14116"/>
          <a:stretch/>
        </p:blipFill>
        <p:spPr>
          <a:xfrm>
            <a:off x="4839775" y="492150"/>
            <a:ext cx="2746725" cy="2908249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Shape 273"/>
          <p:cNvSpPr/>
          <p:nvPr/>
        </p:nvSpPr>
        <p:spPr>
          <a:xfrm>
            <a:off x="7599700" y="2000625"/>
            <a:ext cx="1371300" cy="1399800"/>
          </a:xfrm>
          <a:prstGeom prst="rect">
            <a:avLst/>
          </a:prstGeom>
          <a:noFill/>
          <a:ln cap="flat" cmpd="sng" w="28575">
            <a:solidFill>
              <a:srgbClr val="FF99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74" name="Shape 274"/>
          <p:cNvSpPr/>
          <p:nvPr/>
        </p:nvSpPr>
        <p:spPr>
          <a:xfrm>
            <a:off x="6992250" y="3941800"/>
            <a:ext cx="92400" cy="858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rgbClr val="FF99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Shape 27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Accuracy: Autocorrelation</a:t>
            </a:r>
          </a:p>
        </p:txBody>
      </p:sp>
      <p:sp>
        <p:nvSpPr>
          <p:cNvPr id="280" name="Shape 280"/>
          <p:cNvSpPr txBox="1"/>
          <p:nvPr>
            <p:ph idx="1" type="body"/>
          </p:nvPr>
        </p:nvSpPr>
        <p:spPr>
          <a:xfrm>
            <a:off x="311700" y="1152475"/>
            <a:ext cx="8520600" cy="7965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After excluding the burn-in period, the ACFs of different trials also match one another. </a:t>
            </a:r>
          </a:p>
        </p:txBody>
      </p:sp>
      <p:pic>
        <p:nvPicPr>
          <p:cNvPr id="281" name="Shape 281"/>
          <p:cNvPicPr preferRelativeResize="0"/>
          <p:nvPr/>
        </p:nvPicPr>
        <p:blipFill rotWithShape="1">
          <a:blip r:embed="rId3">
            <a:alphaModFix/>
          </a:blip>
          <a:srcRect b="0" l="45469" r="13253" t="49829"/>
          <a:stretch/>
        </p:blipFill>
        <p:spPr>
          <a:xfrm rot="-5400000">
            <a:off x="3314874" y="1512974"/>
            <a:ext cx="1592975" cy="2580575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Shape 282"/>
          <p:cNvSpPr txBox="1"/>
          <p:nvPr>
            <p:ph idx="1" type="body"/>
          </p:nvPr>
        </p:nvSpPr>
        <p:spPr>
          <a:xfrm>
            <a:off x="241625" y="3743275"/>
            <a:ext cx="8520600" cy="7965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How sharply the curve drops off is a good measure of algorithmic efficiency. 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Shape 28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ESS &amp; MCSE</a:t>
            </a:r>
          </a:p>
        </p:txBody>
      </p:sp>
      <p:sp>
        <p:nvSpPr>
          <p:cNvPr id="288" name="Shape 288"/>
          <p:cNvSpPr txBox="1"/>
          <p:nvPr>
            <p:ph idx="1" type="body"/>
          </p:nvPr>
        </p:nvSpPr>
        <p:spPr>
          <a:xfrm>
            <a:off x="311700" y="1152475"/>
            <a:ext cx="4013100" cy="16629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The </a:t>
            </a:r>
            <a:r>
              <a:rPr b="1" lang="en"/>
              <a:t>effective sample size</a:t>
            </a:r>
            <a:r>
              <a:rPr lang="en"/>
              <a:t> (ESS) shrinks as ACF grows.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Thus, the amount of </a:t>
            </a:r>
            <a:r>
              <a:rPr i="1" lang="en"/>
              <a:t>independent </a:t>
            </a:r>
            <a:r>
              <a:rPr lang="en"/>
              <a:t>information is captured. </a:t>
            </a:r>
          </a:p>
        </p:txBody>
      </p:sp>
      <p:pic>
        <p:nvPicPr>
          <p:cNvPr id="289" name="Shape 289"/>
          <p:cNvPicPr preferRelativeResize="0"/>
          <p:nvPr/>
        </p:nvPicPr>
        <p:blipFill rotWithShape="1">
          <a:blip r:embed="rId3">
            <a:alphaModFix/>
          </a:blip>
          <a:srcRect b="29783" l="17016" r="20098" t="49934"/>
          <a:stretch/>
        </p:blipFill>
        <p:spPr>
          <a:xfrm>
            <a:off x="4540574" y="1089175"/>
            <a:ext cx="4311548" cy="1043225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Shape 290"/>
          <p:cNvSpPr/>
          <p:nvPr/>
        </p:nvSpPr>
        <p:spPr>
          <a:xfrm>
            <a:off x="5908300" y="3593175"/>
            <a:ext cx="2220600" cy="5727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1800"/>
              <a:t>MCSE = SD / √ESS</a:t>
            </a:r>
          </a:p>
        </p:txBody>
      </p:sp>
      <p:sp>
        <p:nvSpPr>
          <p:cNvPr id="291" name="Shape 291"/>
          <p:cNvSpPr txBox="1"/>
          <p:nvPr>
            <p:ph idx="1" type="body"/>
          </p:nvPr>
        </p:nvSpPr>
        <p:spPr>
          <a:xfrm>
            <a:off x="311700" y="2950125"/>
            <a:ext cx="5097000" cy="17646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The </a:t>
            </a:r>
            <a:r>
              <a:rPr b="1" lang="en"/>
              <a:t>Monte Carlo Standard Error</a:t>
            </a:r>
            <a:r>
              <a:rPr lang="en"/>
              <a:t> (MCSE) is an analogue of classical standard error, 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SE = SD / √ N.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We simply replace N with ESS! </a:t>
            </a:r>
          </a:p>
        </p:txBody>
      </p:sp>
      <p:sp>
        <p:nvSpPr>
          <p:cNvPr id="292" name="Shape 292"/>
          <p:cNvSpPr/>
          <p:nvPr/>
        </p:nvSpPr>
        <p:spPr>
          <a:xfrm>
            <a:off x="4520750" y="2132400"/>
            <a:ext cx="4492500" cy="37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R Command: </a:t>
            </a: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effectiveSize </a:t>
            </a:r>
            <a:r>
              <a:rPr lang="en"/>
              <a:t>function in </a:t>
            </a: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coda </a:t>
            </a:r>
            <a:r>
              <a:rPr lang="en"/>
              <a:t>pkg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Shape 297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The End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