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Shape 2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Shape 3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Shape 3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png"/><Relationship Id="rId4" Type="http://schemas.openxmlformats.org/officeDocument/2006/relationships/image" Target="../media/image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2.png"/><Relationship Id="rId4" Type="http://schemas.openxmlformats.org/officeDocument/2006/relationships/image" Target="../media/image00.png"/><Relationship Id="rId5" Type="http://schemas.openxmlformats.org/officeDocument/2006/relationships/image" Target="../media/image0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png"/><Relationship Id="rId4" Type="http://schemas.openxmlformats.org/officeDocument/2006/relationships/image" Target="../media/image07.png"/><Relationship Id="rId5" Type="http://schemas.openxmlformats.org/officeDocument/2006/relationships/image" Target="../media/image06.png"/><Relationship Id="rId6" Type="http://schemas.openxmlformats.org/officeDocument/2006/relationships/image" Target="../media/image0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9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9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0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Hierarchical Models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Parameter Dependencies &amp; Factorization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3999900" cy="77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Resident parameters of hierarchical models may depend on one another.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4430825" y="1152475"/>
            <a:ext cx="4660800" cy="7755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Hierarchical models allow joint probabilities to be factored into chains of dependencies:</a:t>
            </a:r>
          </a:p>
        </p:txBody>
      </p:sp>
      <p:sp>
        <p:nvSpPr>
          <p:cNvPr id="63" name="Shape 63"/>
          <p:cNvSpPr/>
          <p:nvPr/>
        </p:nvSpPr>
        <p:spPr>
          <a:xfrm>
            <a:off x="629074" y="3075100"/>
            <a:ext cx="597300" cy="396300"/>
          </a:xfrm>
          <a:prstGeom prst="ellipse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𝛳</a:t>
            </a:r>
            <a:r>
              <a:rPr baseline="-25000" lang="en"/>
              <a:t>1</a:t>
            </a:r>
          </a:p>
        </p:txBody>
      </p:sp>
      <p:sp>
        <p:nvSpPr>
          <p:cNvPr id="64" name="Shape 64"/>
          <p:cNvSpPr/>
          <p:nvPr/>
        </p:nvSpPr>
        <p:spPr>
          <a:xfrm>
            <a:off x="1345544" y="3075100"/>
            <a:ext cx="597300" cy="396300"/>
          </a:xfrm>
          <a:prstGeom prst="ellipse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𝛳</a:t>
            </a:r>
            <a:r>
              <a:rPr baseline="-25000" lang="en"/>
              <a:t>2</a:t>
            </a:r>
          </a:p>
        </p:txBody>
      </p:sp>
      <p:sp>
        <p:nvSpPr>
          <p:cNvPr id="65" name="Shape 65"/>
          <p:cNvSpPr/>
          <p:nvPr/>
        </p:nvSpPr>
        <p:spPr>
          <a:xfrm>
            <a:off x="987344" y="2238200"/>
            <a:ext cx="597300" cy="396300"/>
          </a:xfrm>
          <a:prstGeom prst="ellipse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⍵</a:t>
            </a:r>
          </a:p>
        </p:txBody>
      </p:sp>
      <p:sp>
        <p:nvSpPr>
          <p:cNvPr id="66" name="Shape 66"/>
          <p:cNvSpPr/>
          <p:nvPr/>
        </p:nvSpPr>
        <p:spPr>
          <a:xfrm>
            <a:off x="2289915" y="2063450"/>
            <a:ext cx="232500" cy="5727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289915" y="2993500"/>
            <a:ext cx="232500" cy="5727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/>
        </p:nvSpPr>
        <p:spPr>
          <a:xfrm>
            <a:off x="2699292" y="2063450"/>
            <a:ext cx="101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Surgical Team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2699292" y="2993500"/>
            <a:ext cx="101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Patient Outcomes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311700" y="3701675"/>
            <a:ext cx="4119000" cy="1204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Each outcome inform the higher-level parameters, which in turn constrain all individual parameters. </a:t>
            </a:r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4430725" y="1927975"/>
            <a:ext cx="4660800" cy="451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p(𝛳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,⍵|D) 	∝ 	p(D|</a:t>
            </a:r>
            <a:r>
              <a:rPr lang="en" sz="1200"/>
              <a:t>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,⍵)</a:t>
            </a:r>
            <a:r>
              <a:rPr b="1" lang="en" sz="1200">
                <a:solidFill>
                  <a:srgbClr val="9900FF"/>
                </a:solidFill>
              </a:rPr>
              <a:t>p(𝛳</a:t>
            </a:r>
            <a:r>
              <a:rPr b="1" baseline="-25000" lang="en" sz="1200">
                <a:solidFill>
                  <a:srgbClr val="9900FF"/>
                </a:solidFill>
              </a:rPr>
              <a:t>1</a:t>
            </a:r>
            <a:r>
              <a:rPr b="1" lang="en" sz="1200">
                <a:solidFill>
                  <a:srgbClr val="9900FF"/>
                </a:solidFill>
              </a:rPr>
              <a:t>,𝛳</a:t>
            </a:r>
            <a:r>
              <a:rPr b="1" baseline="-25000" lang="en" sz="1200">
                <a:solidFill>
                  <a:srgbClr val="9900FF"/>
                </a:solidFill>
              </a:rPr>
              <a:t>2</a:t>
            </a:r>
            <a:r>
              <a:rPr b="1" lang="en" sz="1200">
                <a:solidFill>
                  <a:srgbClr val="9900FF"/>
                </a:solidFill>
              </a:rPr>
              <a:t>,⍵)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4430725" y="2380526"/>
            <a:ext cx="4660800" cy="451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p(𝛳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,⍵|D)	∝ 	p(D|𝛳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,⍵)</a:t>
            </a:r>
            <a:r>
              <a:rPr b="1" lang="en" sz="1200">
                <a:solidFill>
                  <a:srgbClr val="FF0000"/>
                </a:solidFill>
              </a:rPr>
              <a:t>p(𝛳</a:t>
            </a:r>
            <a:r>
              <a:rPr b="1" baseline="-25000" lang="en" sz="1200">
                <a:solidFill>
                  <a:srgbClr val="FF0000"/>
                </a:solidFill>
              </a:rPr>
              <a:t>1</a:t>
            </a:r>
            <a:r>
              <a:rPr b="1" lang="en" sz="1200">
                <a:solidFill>
                  <a:srgbClr val="FF0000"/>
                </a:solidFill>
              </a:rPr>
              <a:t>|𝛳</a:t>
            </a:r>
            <a:r>
              <a:rPr b="1" baseline="-25000" lang="en" sz="1200">
                <a:solidFill>
                  <a:srgbClr val="FF0000"/>
                </a:solidFill>
              </a:rPr>
              <a:t>2,</a:t>
            </a:r>
            <a:r>
              <a:rPr b="1" lang="en" sz="1200">
                <a:solidFill>
                  <a:srgbClr val="FF0000"/>
                </a:solidFill>
              </a:rPr>
              <a:t>⍵)</a:t>
            </a:r>
            <a:r>
              <a:rPr b="1" lang="en" sz="1200">
                <a:solidFill>
                  <a:srgbClr val="0000FF"/>
                </a:solidFill>
              </a:rPr>
              <a:t>p(𝛳</a:t>
            </a:r>
            <a:r>
              <a:rPr b="1" baseline="-25000" lang="en" sz="1200">
                <a:solidFill>
                  <a:srgbClr val="0000FF"/>
                </a:solidFill>
              </a:rPr>
              <a:t>2</a:t>
            </a:r>
            <a:r>
              <a:rPr b="1" lang="en" sz="1200">
                <a:solidFill>
                  <a:srgbClr val="0000FF"/>
                </a:solidFill>
              </a:rPr>
              <a:t>|⍵)p(⍵)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4430825" y="3284875"/>
            <a:ext cx="4713300" cy="16209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expresses </a:t>
            </a:r>
            <a:r>
              <a:rPr b="1" lang="en"/>
              <a:t>conditional independence</a:t>
            </a:r>
            <a:r>
              <a:rPr lang="en"/>
              <a:t>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If patient 2 has a good model of the surgical team, they don’t learn anything new from patient 1. </a:t>
            </a:r>
          </a:p>
        </p:txBody>
      </p:sp>
      <p:cxnSp>
        <p:nvCxnSpPr>
          <p:cNvPr id="74" name="Shape 74"/>
          <p:cNvCxnSpPr>
            <a:stCxn id="65" idx="4"/>
            <a:endCxn id="63" idx="0"/>
          </p:cNvCxnSpPr>
          <p:nvPr/>
        </p:nvCxnSpPr>
        <p:spPr>
          <a:xfrm flipH="1">
            <a:off x="927794" y="2634500"/>
            <a:ext cx="358200" cy="44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75" name="Shape 75"/>
          <p:cNvCxnSpPr>
            <a:stCxn id="65" idx="4"/>
            <a:endCxn id="64" idx="0"/>
          </p:cNvCxnSpPr>
          <p:nvPr/>
        </p:nvCxnSpPr>
        <p:spPr>
          <a:xfrm>
            <a:off x="1285994" y="2634500"/>
            <a:ext cx="358200" cy="44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76" name="Shape 76"/>
          <p:cNvSpPr txBox="1"/>
          <p:nvPr>
            <p:ph idx="1" type="body"/>
          </p:nvPr>
        </p:nvSpPr>
        <p:spPr>
          <a:xfrm>
            <a:off x="4430725" y="2833076"/>
            <a:ext cx="4660800" cy="451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p(𝛳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,⍵|D)	∝ 	p(D|𝛳</a:t>
            </a:r>
            <a:r>
              <a:rPr baseline="-25000" lang="en" sz="1200"/>
              <a:t>1</a:t>
            </a:r>
            <a:r>
              <a:rPr lang="en" sz="1200"/>
              <a:t>,𝛳</a:t>
            </a:r>
            <a:r>
              <a:rPr baseline="-25000" lang="en" sz="1200"/>
              <a:t>2</a:t>
            </a:r>
            <a:r>
              <a:rPr lang="en" sz="1200"/>
              <a:t>,⍵)</a:t>
            </a:r>
            <a:r>
              <a:rPr b="1" lang="en" sz="1200">
                <a:solidFill>
                  <a:srgbClr val="FF0000"/>
                </a:solidFill>
              </a:rPr>
              <a:t>p(𝛳</a:t>
            </a:r>
            <a:r>
              <a:rPr b="1" baseline="-25000" lang="en" sz="1200">
                <a:solidFill>
                  <a:srgbClr val="FF0000"/>
                </a:solidFill>
              </a:rPr>
              <a:t>1</a:t>
            </a:r>
            <a:r>
              <a:rPr b="1" lang="en" sz="1200">
                <a:solidFill>
                  <a:srgbClr val="FF0000"/>
                </a:solidFill>
              </a:rPr>
              <a:t>|⍵)</a:t>
            </a:r>
            <a:r>
              <a:rPr b="1" lang="en" sz="1200">
                <a:solidFill>
                  <a:srgbClr val="0000FF"/>
                </a:solidFill>
              </a:rPr>
              <a:t>p(𝛳</a:t>
            </a:r>
            <a:r>
              <a:rPr b="1" baseline="-25000" lang="en" sz="1200">
                <a:solidFill>
                  <a:srgbClr val="0000FF"/>
                </a:solidFill>
              </a:rPr>
              <a:t>2</a:t>
            </a:r>
            <a:r>
              <a:rPr b="1" lang="en" sz="1200">
                <a:solidFill>
                  <a:srgbClr val="0000FF"/>
                </a:solidFill>
              </a:rPr>
              <a:t>|⍵)p(⍵)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Review: Gibbs Sampling, Beta Dist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Introducing Gibbs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311700" y="1152475"/>
            <a:ext cx="8520600" cy="44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Metropolis works best if proposal distribution is properly tuned to the posterior.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8" name="Shape 88"/>
          <p:cNvSpPr txBox="1"/>
          <p:nvPr/>
        </p:nvSpPr>
        <p:spPr>
          <a:xfrm>
            <a:off x="292650" y="1631875"/>
            <a:ext cx="705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Gibbs sampling is more efficient, and good for hierarchical models. 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292650" y="2129275"/>
            <a:ext cx="65079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In Gibbs, parameters are selected one at a time, and cycled through (Θ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, Θ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,...,Θ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,Θ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,...)</a:t>
            </a:r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 b="0" l="21634" r="17664" t="48496"/>
          <a:stretch/>
        </p:blipFill>
        <p:spPr>
          <a:xfrm>
            <a:off x="7419100" y="3306075"/>
            <a:ext cx="1479050" cy="167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 rotWithShape="1">
          <a:blip r:embed="rId3">
            <a:alphaModFix/>
          </a:blip>
          <a:srcRect b="51505" l="21634" r="17664" t="0"/>
          <a:stretch/>
        </p:blipFill>
        <p:spPr>
          <a:xfrm>
            <a:off x="7419100" y="1730925"/>
            <a:ext cx="1479050" cy="157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 rotWithShape="1">
          <a:blip r:embed="rId4">
            <a:alphaModFix/>
          </a:blip>
          <a:srcRect b="42254" l="24359" r="47992" t="48402"/>
          <a:stretch/>
        </p:blipFill>
        <p:spPr>
          <a:xfrm>
            <a:off x="3798728" y="2981575"/>
            <a:ext cx="1821171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 b="43465" l="68427" r="11193" t="49094"/>
          <a:stretch/>
        </p:blipFill>
        <p:spPr>
          <a:xfrm>
            <a:off x="4222700" y="3559000"/>
            <a:ext cx="1397200" cy="38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311700" y="2981575"/>
            <a:ext cx="3937800" cy="9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New proposal distribution: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</a:pPr>
            <a:r>
              <a:rPr lang="en" sz="1800">
                <a:solidFill>
                  <a:schemeClr val="dk2"/>
                </a:solidFill>
              </a:rPr>
              <a:t>E.g., with only two parameters  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292650" y="4057425"/>
            <a:ext cx="65079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Because the proposal distribution </a:t>
            </a:r>
            <a:r>
              <a:rPr i="1" lang="en" sz="1800">
                <a:solidFill>
                  <a:schemeClr val="dk2"/>
                </a:solidFill>
              </a:rPr>
              <a:t>exactly </a:t>
            </a:r>
            <a:r>
              <a:rPr lang="en" sz="1800">
                <a:solidFill>
                  <a:schemeClr val="dk2"/>
                </a:solidFill>
              </a:rPr>
              <a:t>mirrors the posterior for that parameter, the proposed move is always accepted.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Gibbs Sample: Pros &amp; Cons</a:t>
            </a:r>
          </a:p>
        </p:txBody>
      </p:sp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 b="13391" l="4227" r="56660" t="29523"/>
          <a:stretch/>
        </p:blipFill>
        <p:spPr>
          <a:xfrm>
            <a:off x="3853374" y="1569925"/>
            <a:ext cx="2516224" cy="27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 b="13391" l="43341" r="14435" t="29523"/>
          <a:stretch/>
        </p:blipFill>
        <p:spPr>
          <a:xfrm>
            <a:off x="6369598" y="1569925"/>
            <a:ext cx="2716326" cy="274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4003586" y="1186024"/>
            <a:ext cx="240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Intermediate Steps Shown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6526023" y="1186024"/>
            <a:ext cx="240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Whole Steps Shown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92300" y="1235025"/>
            <a:ext cx="36909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Advantages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No inefficiency of rejected proposals.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No need to tune proposal distributions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92300" y="2112725"/>
            <a:ext cx="3690900" cy="13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/>
              <a:t>Disadvantages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Progress can be stalled by highly correlated parameters.</a:t>
            </a:r>
          </a:p>
          <a:p>
            <a:pPr indent="-228600" lvl="0" marL="457200" rtl="0">
              <a:spcBef>
                <a:spcPts val="0"/>
              </a:spcBef>
              <a:buClr>
                <a:schemeClr val="dk1"/>
              </a:buClr>
              <a:buChar char="●"/>
            </a:pPr>
            <a:r>
              <a:rPr lang="en">
                <a:solidFill>
                  <a:schemeClr val="dk1"/>
                </a:solidFill>
              </a:rPr>
              <a:t>Imagine a long, narrow, diagonal hallway. How does Gibbs differ from Metropolis?</a:t>
            </a:r>
          </a:p>
        </p:txBody>
      </p:sp>
      <p:sp>
        <p:nvSpPr>
          <p:cNvPr id="107" name="Shape 107"/>
          <p:cNvSpPr txBox="1"/>
          <p:nvPr/>
        </p:nvSpPr>
        <p:spPr>
          <a:xfrm flipH="1">
            <a:off x="92150" y="3486125"/>
            <a:ext cx="5170200" cy="1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Posterior distributions must be derivable.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457200" rtl="0">
              <a:spcBef>
                <a:spcPts val="0"/>
              </a:spcBef>
              <a:buClr>
                <a:schemeClr val="dk1"/>
              </a:buClr>
              <a:buChar char="●"/>
            </a:pPr>
            <a:r>
              <a:rPr lang="en">
                <a:solidFill>
                  <a:schemeClr val="dk1"/>
                </a:solidFill>
              </a:rPr>
              <a:t>This is much easier with conditional independence. </a:t>
            </a:r>
            <a:r>
              <a:rPr b="1" lang="en">
                <a:solidFill>
                  <a:schemeClr val="dk1"/>
                </a:solidFill>
              </a:rPr>
              <a:t>Gibbs sampling pairs well with Hierarchical Models.</a:t>
            </a:r>
            <a:r>
              <a:rPr lang="en">
                <a:solidFill>
                  <a:schemeClr val="dk1"/>
                </a:solidFill>
              </a:rPr>
              <a:t> </a:t>
            </a:r>
          </a:p>
          <a:p>
            <a:pPr indent="-69850" lvl="0" mar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8" name="Shape 108"/>
          <p:cNvPicPr preferRelativeResize="0"/>
          <p:nvPr/>
        </p:nvPicPr>
        <p:blipFill rotWithShape="1">
          <a:blip r:embed="rId4">
            <a:alphaModFix/>
          </a:blip>
          <a:srcRect b="42254" l="24359" r="47992" t="48402"/>
          <a:stretch/>
        </p:blipFill>
        <p:spPr>
          <a:xfrm>
            <a:off x="840725" y="3932375"/>
            <a:ext cx="13975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8650" y="4464975"/>
            <a:ext cx="291465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28971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Beta Distribution</a:t>
            </a:r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b="8989" l="0" r="0" t="18225"/>
          <a:stretch/>
        </p:blipFill>
        <p:spPr>
          <a:xfrm>
            <a:off x="3908800" y="60275"/>
            <a:ext cx="5175774" cy="502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311700" y="1063025"/>
            <a:ext cx="34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All distributions have control knobs.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 beta distribution has two: </a:t>
            </a:r>
            <a:r>
              <a:rPr b="1" lang="en"/>
              <a:t>A, B</a:t>
            </a:r>
            <a:r>
              <a:rPr lang="en"/>
              <a:t>.  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11700" y="1635725"/>
            <a:ext cx="34056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However, these parameters are not particularly semantically meaningful. Why not re-parameterize?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11700" y="2456225"/>
            <a:ext cx="34056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⍵</a:t>
            </a:r>
            <a:r>
              <a:rPr lang="en"/>
              <a:t> =</a:t>
            </a:r>
            <a:r>
              <a:rPr lang="en"/>
              <a:t> (a+1)/(a+b-2)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𝛋 = a + b</a:t>
            </a:r>
          </a:p>
        </p:txBody>
      </p:sp>
      <p:sp>
        <p:nvSpPr>
          <p:cNvPr id="119" name="Shape 119"/>
          <p:cNvSpPr/>
          <p:nvPr/>
        </p:nvSpPr>
        <p:spPr>
          <a:xfrm>
            <a:off x="6133900" y="1950275"/>
            <a:ext cx="944100" cy="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⍵ = 1.5</a:t>
            </a:r>
          </a:p>
        </p:txBody>
      </p:sp>
      <p:sp>
        <p:nvSpPr>
          <p:cNvPr id="120" name="Shape 120"/>
          <p:cNvSpPr/>
          <p:nvPr/>
        </p:nvSpPr>
        <p:spPr>
          <a:xfrm>
            <a:off x="6133900" y="2782750"/>
            <a:ext cx="944100" cy="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⍵ = 1</a:t>
            </a:r>
          </a:p>
        </p:txBody>
      </p:sp>
      <p:sp>
        <p:nvSpPr>
          <p:cNvPr id="121" name="Shape 121"/>
          <p:cNvSpPr/>
          <p:nvPr/>
        </p:nvSpPr>
        <p:spPr>
          <a:xfrm>
            <a:off x="6133900" y="1055087"/>
            <a:ext cx="944100" cy="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⍵ = 2</a:t>
            </a:r>
          </a:p>
        </p:txBody>
      </p:sp>
      <p:sp>
        <p:nvSpPr>
          <p:cNvPr id="122" name="Shape 122"/>
          <p:cNvSpPr/>
          <p:nvPr/>
        </p:nvSpPr>
        <p:spPr>
          <a:xfrm>
            <a:off x="6133900" y="159900"/>
            <a:ext cx="944100" cy="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⍵ = 30</a:t>
            </a:r>
          </a:p>
        </p:txBody>
      </p:sp>
      <p:sp>
        <p:nvSpPr>
          <p:cNvPr id="123" name="Shape 123"/>
          <p:cNvSpPr/>
          <p:nvPr/>
        </p:nvSpPr>
        <p:spPr>
          <a:xfrm>
            <a:off x="6133900" y="3800100"/>
            <a:ext cx="944100" cy="19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⍵ = 0.75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311700" y="3074225"/>
            <a:ext cx="3405600" cy="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Interpretation of these new parameters is more straightforward:</a:t>
            </a:r>
          </a:p>
          <a:p>
            <a:pPr indent="-228600" lvl="0" marL="457200">
              <a:spcBef>
                <a:spcPts val="0"/>
              </a:spcBef>
              <a:buClr>
                <a:schemeClr val="dk1"/>
              </a:buClr>
              <a:buChar char="●"/>
            </a:pPr>
            <a:r>
              <a:rPr lang="en">
                <a:solidFill>
                  <a:schemeClr val="dk1"/>
                </a:solidFill>
              </a:rPr>
              <a:t>⍵ is the “mode”</a:t>
            </a:r>
          </a:p>
          <a:p>
            <a:pPr indent="-228600" lvl="0" marL="457200">
              <a:spcBef>
                <a:spcPts val="0"/>
              </a:spcBef>
              <a:buClr>
                <a:schemeClr val="dk1"/>
              </a:buClr>
              <a:buChar char="●"/>
            </a:pPr>
            <a:r>
              <a:rPr lang="en">
                <a:solidFill>
                  <a:schemeClr val="dk1"/>
                </a:solidFill>
              </a:rPr>
              <a:t>𝛋 is the “concentration”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 txBox="1"/>
          <p:nvPr/>
        </p:nvSpPr>
        <p:spPr>
          <a:xfrm>
            <a:off x="311700" y="4054025"/>
            <a:ext cx="34056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Take, for example, our middle column...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One Mint, One Coin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x="311700" y="445025"/>
            <a:ext cx="33924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Parameter Chains</a:t>
            </a:r>
          </a:p>
        </p:txBody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311700" y="1152475"/>
            <a:ext cx="3643200" cy="1144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Coin outcomes come from the Bernoulli distribution, which has one parameter: 𝛳 (specific bias)</a:t>
            </a: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 b="4489" l="19299" r="6445" t="64969"/>
          <a:stretch/>
        </p:blipFill>
        <p:spPr>
          <a:xfrm>
            <a:off x="6503650" y="3294749"/>
            <a:ext cx="2462075" cy="14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8887" y="755982"/>
            <a:ext cx="1023372" cy="840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/>
          <p:nvPr/>
        </p:nvSpPr>
        <p:spPr>
          <a:xfrm>
            <a:off x="4417750" y="352775"/>
            <a:ext cx="1974300" cy="27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Factory params: A, B</a:t>
            </a:r>
          </a:p>
        </p:txBody>
      </p:sp>
      <p:sp>
        <p:nvSpPr>
          <p:cNvPr id="140" name="Shape 140"/>
          <p:cNvSpPr/>
          <p:nvPr/>
        </p:nvSpPr>
        <p:spPr>
          <a:xfrm>
            <a:off x="4417750" y="1722850"/>
            <a:ext cx="1974300" cy="27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⍵: Average coin bias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6975" y="2039343"/>
            <a:ext cx="1327199" cy="99754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/>
          <p:nvPr/>
        </p:nvSpPr>
        <p:spPr>
          <a:xfrm>
            <a:off x="4417750" y="3076475"/>
            <a:ext cx="1974300" cy="27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𝛳: Flipping coin bias</a:t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8895" y="3421912"/>
            <a:ext cx="1023350" cy="102336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/>
          <p:nvPr/>
        </p:nvSpPr>
        <p:spPr>
          <a:xfrm>
            <a:off x="4417750" y="4513825"/>
            <a:ext cx="1974300" cy="27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y: Flip Outcomes</a:t>
            </a: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 b="35031" l="19299" r="6445" t="44603"/>
          <a:stretch/>
        </p:blipFill>
        <p:spPr>
          <a:xfrm>
            <a:off x="6503650" y="2297225"/>
            <a:ext cx="2462075" cy="99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 b="55594" l="19299" r="6445" t="16307"/>
          <a:stretch/>
        </p:blipFill>
        <p:spPr>
          <a:xfrm>
            <a:off x="6503650" y="920899"/>
            <a:ext cx="2462075" cy="13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>
            <p:ph idx="1" type="body"/>
          </p:nvPr>
        </p:nvSpPr>
        <p:spPr>
          <a:xfrm>
            <a:off x="311700" y="2297225"/>
            <a:ext cx="3643200" cy="1144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Mint factory outputs are viewed beta distribution. Coin biases increase proportional to ⍵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311700" y="3442025"/>
            <a:ext cx="3643200" cy="1144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Finally, to understand our mint compared to other factories, we draw its ⍵ from another beta dist.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x="311700" y="445025"/>
            <a:ext cx="26133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Figure 9.2</a:t>
            </a:r>
          </a:p>
        </p:txBody>
      </p:sp>
      <p:pic>
        <p:nvPicPr>
          <p:cNvPr id="154" name="Shape 154"/>
          <p:cNvPicPr preferRelativeResize="0"/>
          <p:nvPr/>
        </p:nvPicPr>
        <p:blipFill rotWithShape="1">
          <a:blip r:embed="rId3">
            <a:alphaModFix/>
          </a:blip>
          <a:srcRect b="38531" l="38008" r="32896" t="41571"/>
          <a:stretch/>
        </p:blipFill>
        <p:spPr>
          <a:xfrm>
            <a:off x="7126125" y="1791875"/>
            <a:ext cx="1668649" cy="15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 rotWithShape="1">
          <a:blip r:embed="rId4">
            <a:alphaModFix/>
          </a:blip>
          <a:srcRect b="20057" l="31434" r="40058" t="59949"/>
          <a:stretch/>
        </p:blipFill>
        <p:spPr>
          <a:xfrm>
            <a:off x="7126124" y="3384540"/>
            <a:ext cx="1668649" cy="155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 txBox="1"/>
          <p:nvPr/>
        </p:nvSpPr>
        <p:spPr>
          <a:xfrm>
            <a:off x="356550" y="2406225"/>
            <a:ext cx="53283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The </a:t>
            </a:r>
            <a:r>
              <a:rPr b="1" lang="en" sz="1800"/>
              <a:t>likelihood </a:t>
            </a:r>
            <a:r>
              <a:rPr lang="en" sz="1800"/>
              <a:t>is based on the following data: 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 = 9 heads, 3 tails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 sz="1800"/>
              <a:t>Question: why is the likelihood invariant to </a:t>
            </a:r>
            <a:r>
              <a:rPr lang="en" sz="1800">
                <a:solidFill>
                  <a:schemeClr val="dk1"/>
                </a:solidFill>
              </a:rPr>
              <a:t>⍵?</a:t>
            </a:r>
          </a:p>
        </p:txBody>
      </p:sp>
      <p:pic>
        <p:nvPicPr>
          <p:cNvPr id="157" name="Shape 157"/>
          <p:cNvPicPr preferRelativeResize="0"/>
          <p:nvPr/>
        </p:nvPicPr>
        <p:blipFill rotWithShape="1">
          <a:blip r:embed="rId4">
            <a:alphaModFix/>
          </a:blip>
          <a:srcRect b="78319" l="32685" r="40019" t="2115"/>
          <a:stretch/>
        </p:blipFill>
        <p:spPr>
          <a:xfrm>
            <a:off x="7126125" y="199200"/>
            <a:ext cx="1668649" cy="159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356550" y="3590050"/>
            <a:ext cx="53799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posterior: 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Distribution of </a:t>
            </a:r>
            <a:r>
              <a:rPr lang="en" sz="1800">
                <a:solidFill>
                  <a:schemeClr val="dk1"/>
                </a:solidFill>
              </a:rPr>
              <a:t>⍵ has been changed.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1800">
                <a:solidFill>
                  <a:schemeClr val="dk1"/>
                </a:solidFill>
              </a:rPr>
              <a:t>Dependence of ⍵ on 𝛳 still persists</a:t>
            </a:r>
          </a:p>
        </p:txBody>
      </p:sp>
      <p:sp>
        <p:nvSpPr>
          <p:cNvPr id="159" name="Shape 159"/>
          <p:cNvSpPr txBox="1"/>
          <p:nvPr/>
        </p:nvSpPr>
        <p:spPr>
          <a:xfrm flipH="1" rot="-5400000">
            <a:off x="6024500" y="761975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Prior</a:t>
            </a:r>
          </a:p>
        </p:txBody>
      </p:sp>
      <p:sp>
        <p:nvSpPr>
          <p:cNvPr id="160" name="Shape 160"/>
          <p:cNvSpPr txBox="1"/>
          <p:nvPr/>
        </p:nvSpPr>
        <p:spPr>
          <a:xfrm flipH="1" rot="-5400000">
            <a:off x="6024500" y="2336312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Likelihood</a:t>
            </a:r>
          </a:p>
        </p:txBody>
      </p:sp>
      <p:sp>
        <p:nvSpPr>
          <p:cNvPr id="161" name="Shape 161"/>
          <p:cNvSpPr txBox="1"/>
          <p:nvPr/>
        </p:nvSpPr>
        <p:spPr>
          <a:xfrm flipH="1" rot="-5400000">
            <a:off x="5981150" y="3954025"/>
            <a:ext cx="15642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Posterior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356550" y="1222400"/>
            <a:ext cx="5770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prior</a:t>
            </a:r>
            <a:r>
              <a:rPr lang="en" sz="1800"/>
              <a:t>: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Low certainty regarding </a:t>
            </a:r>
            <a:r>
              <a:rPr lang="en" sz="1800">
                <a:solidFill>
                  <a:schemeClr val="dk1"/>
                </a:solidFill>
              </a:rPr>
              <a:t>⍵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High certainty regarding dependence of </a:t>
            </a:r>
            <a:r>
              <a:rPr lang="en" sz="1800">
                <a:solidFill>
                  <a:schemeClr val="dk1"/>
                </a:solidFill>
              </a:rPr>
              <a:t>⍵</a:t>
            </a:r>
            <a:r>
              <a:rPr lang="en" sz="1800"/>
              <a:t> on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lang="en" sz="1800"/>
              <a:t>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311700" y="445025"/>
            <a:ext cx="26133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Figure 9.3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382975" y="1229000"/>
            <a:ext cx="5770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prior</a:t>
            </a:r>
            <a:r>
              <a:rPr lang="en" sz="1800"/>
              <a:t>: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High certainty regarding </a:t>
            </a:r>
            <a:r>
              <a:rPr lang="en" sz="1800">
                <a:solidFill>
                  <a:schemeClr val="dk1"/>
                </a:solidFill>
              </a:rPr>
              <a:t>⍵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Low certainty regarding dependence of </a:t>
            </a:r>
            <a:r>
              <a:rPr lang="en" sz="1800">
                <a:solidFill>
                  <a:schemeClr val="dk1"/>
                </a:solidFill>
              </a:rPr>
              <a:t>⍵</a:t>
            </a:r>
            <a:r>
              <a:rPr lang="en" sz="1800"/>
              <a:t> on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lang="en" sz="1800"/>
              <a:t>.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382975" y="2412825"/>
            <a:ext cx="53283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The </a:t>
            </a:r>
            <a:r>
              <a:rPr b="1" lang="en" sz="1800"/>
              <a:t>likelihood </a:t>
            </a:r>
            <a:r>
              <a:rPr lang="en" sz="1800"/>
              <a:t>is the same as before: 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 = 9 heads, 3 tails </a:t>
            </a:r>
          </a:p>
        </p:txBody>
      </p:sp>
      <p:sp>
        <p:nvSpPr>
          <p:cNvPr id="170" name="Shape 170"/>
          <p:cNvSpPr txBox="1"/>
          <p:nvPr/>
        </p:nvSpPr>
        <p:spPr>
          <a:xfrm flipH="1" rot="-5400000">
            <a:off x="6024500" y="761975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Prior</a:t>
            </a:r>
          </a:p>
        </p:txBody>
      </p:sp>
      <p:sp>
        <p:nvSpPr>
          <p:cNvPr id="171" name="Shape 171"/>
          <p:cNvSpPr txBox="1"/>
          <p:nvPr/>
        </p:nvSpPr>
        <p:spPr>
          <a:xfrm flipH="1" rot="-5400000">
            <a:off x="6024500" y="2336312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Likelihood</a:t>
            </a:r>
          </a:p>
        </p:txBody>
      </p:sp>
      <p:sp>
        <p:nvSpPr>
          <p:cNvPr id="172" name="Shape 172"/>
          <p:cNvSpPr txBox="1"/>
          <p:nvPr/>
        </p:nvSpPr>
        <p:spPr>
          <a:xfrm flipH="1" rot="-5400000">
            <a:off x="5981150" y="3954025"/>
            <a:ext cx="15642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Posterior</a:t>
            </a:r>
          </a:p>
        </p:txBody>
      </p:sp>
      <p:pic>
        <p:nvPicPr>
          <p:cNvPr id="173" name="Shape 173"/>
          <p:cNvPicPr preferRelativeResize="0"/>
          <p:nvPr/>
        </p:nvPicPr>
        <p:blipFill rotWithShape="1">
          <a:blip r:embed="rId3">
            <a:alphaModFix/>
          </a:blip>
          <a:srcRect b="77784" l="37676" r="34646" t="3032"/>
          <a:stretch/>
        </p:blipFill>
        <p:spPr>
          <a:xfrm>
            <a:off x="7126125" y="199200"/>
            <a:ext cx="1668646" cy="159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 b="19455" l="36712" r="34711" t="61478"/>
          <a:stretch/>
        </p:blipFill>
        <p:spPr>
          <a:xfrm>
            <a:off x="7126125" y="3427151"/>
            <a:ext cx="1668649" cy="1517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 b="38531" l="38008" r="32896" t="41571"/>
          <a:stretch/>
        </p:blipFill>
        <p:spPr>
          <a:xfrm>
            <a:off x="7126125" y="1791666"/>
            <a:ext cx="1668649" cy="163548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382975" y="3163050"/>
            <a:ext cx="5770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posterior</a:t>
            </a:r>
            <a:r>
              <a:rPr lang="en" sz="1800"/>
              <a:t>: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High certainty regarding </a:t>
            </a:r>
            <a:r>
              <a:rPr lang="en" sz="1800">
                <a:solidFill>
                  <a:schemeClr val="dk1"/>
                </a:solidFill>
              </a:rPr>
              <a:t>⍵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Low certainty regarding dependence of </a:t>
            </a:r>
            <a:r>
              <a:rPr lang="en" sz="1800">
                <a:solidFill>
                  <a:schemeClr val="dk1"/>
                </a:solidFill>
              </a:rPr>
              <a:t>⍵</a:t>
            </a:r>
            <a:r>
              <a:rPr lang="en" sz="1800"/>
              <a:t> on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lang="en" sz="1800"/>
              <a:t>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311700" y="445025"/>
            <a:ext cx="4917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Effect of the Prior</a:t>
            </a: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 b="77784" l="37676" r="34646" t="3032"/>
          <a:stretch/>
        </p:blipFill>
        <p:spPr>
          <a:xfrm>
            <a:off x="7250275" y="271836"/>
            <a:ext cx="1582021" cy="1520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b="19455" l="36712" r="34711" t="61478"/>
          <a:stretch/>
        </p:blipFill>
        <p:spPr>
          <a:xfrm>
            <a:off x="7250274" y="3557623"/>
            <a:ext cx="1582024" cy="144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 b="38531" l="38008" r="32896" t="41571"/>
          <a:stretch/>
        </p:blipFill>
        <p:spPr>
          <a:xfrm>
            <a:off x="5668250" y="1894191"/>
            <a:ext cx="1582024" cy="1561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4">
            <a:alphaModFix/>
          </a:blip>
          <a:srcRect b="20143" l="31432" r="39947" t="59948"/>
          <a:stretch/>
        </p:blipFill>
        <p:spPr>
          <a:xfrm>
            <a:off x="5668250" y="3557623"/>
            <a:ext cx="1582024" cy="144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4">
            <a:alphaModFix/>
          </a:blip>
          <a:srcRect b="77791" l="31434" r="40020" t="2643"/>
          <a:stretch/>
        </p:blipFill>
        <p:spPr>
          <a:xfrm>
            <a:off x="5668250" y="271824"/>
            <a:ext cx="1582024" cy="152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b="38531" l="38008" r="32896" t="41571"/>
          <a:stretch/>
        </p:blipFill>
        <p:spPr>
          <a:xfrm>
            <a:off x="7250275" y="1894191"/>
            <a:ext cx="1582024" cy="156164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 txBox="1"/>
          <p:nvPr/>
        </p:nvSpPr>
        <p:spPr>
          <a:xfrm flipH="1" rot="-5400000">
            <a:off x="4571900" y="842500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Prior</a:t>
            </a:r>
          </a:p>
        </p:txBody>
      </p:sp>
      <p:sp>
        <p:nvSpPr>
          <p:cNvPr id="189" name="Shape 189"/>
          <p:cNvSpPr txBox="1"/>
          <p:nvPr/>
        </p:nvSpPr>
        <p:spPr>
          <a:xfrm flipH="1" rot="-5400000">
            <a:off x="4571900" y="2471950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Likelihood</a:t>
            </a:r>
          </a:p>
        </p:txBody>
      </p:sp>
      <p:sp>
        <p:nvSpPr>
          <p:cNvPr id="190" name="Shape 190"/>
          <p:cNvSpPr txBox="1"/>
          <p:nvPr/>
        </p:nvSpPr>
        <p:spPr>
          <a:xfrm flipH="1" rot="-5400000">
            <a:off x="4583600" y="4089700"/>
            <a:ext cx="14541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Posterior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One Mint, Two Coins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Figure 9.5</a:t>
            </a: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 b="44053" l="31498" r="37097" t="36947"/>
          <a:stretch/>
        </p:blipFill>
        <p:spPr>
          <a:xfrm>
            <a:off x="6845599" y="1780326"/>
            <a:ext cx="2083149" cy="14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 b="44053" l="0" r="68595" t="36947"/>
          <a:stretch/>
        </p:blipFill>
        <p:spPr>
          <a:xfrm>
            <a:off x="4762450" y="1780326"/>
            <a:ext cx="2083149" cy="14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/>
        </p:nvPicPr>
        <p:blipFill rotWithShape="1">
          <a:blip r:embed="rId3">
            <a:alphaModFix/>
          </a:blip>
          <a:srcRect b="81435" l="3712" r="39085" t="1311"/>
          <a:stretch/>
        </p:blipFill>
        <p:spPr>
          <a:xfrm>
            <a:off x="4767150" y="212812"/>
            <a:ext cx="4156889" cy="14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 b="22755" l="0" r="37252" t="56472"/>
          <a:stretch/>
        </p:blipFill>
        <p:spPr>
          <a:xfrm>
            <a:off x="4767150" y="3347864"/>
            <a:ext cx="4156889" cy="158282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/>
          <p:nvPr/>
        </p:nvSpPr>
        <p:spPr>
          <a:xfrm flipH="1" rot="-5400000">
            <a:off x="3766375" y="761975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/>
              <a:t>Prior</a:t>
            </a:r>
          </a:p>
        </p:txBody>
      </p:sp>
      <p:sp>
        <p:nvSpPr>
          <p:cNvPr id="206" name="Shape 206"/>
          <p:cNvSpPr txBox="1"/>
          <p:nvPr/>
        </p:nvSpPr>
        <p:spPr>
          <a:xfrm flipH="1" rot="-5400000">
            <a:off x="3766375" y="2336312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Likelihood</a:t>
            </a:r>
          </a:p>
        </p:txBody>
      </p:sp>
      <p:sp>
        <p:nvSpPr>
          <p:cNvPr id="207" name="Shape 207"/>
          <p:cNvSpPr txBox="1"/>
          <p:nvPr/>
        </p:nvSpPr>
        <p:spPr>
          <a:xfrm flipH="1" rot="-5400000">
            <a:off x="3723025" y="3954025"/>
            <a:ext cx="15642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Posterior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151875" y="2407075"/>
            <a:ext cx="3969900" cy="12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The </a:t>
            </a:r>
            <a:r>
              <a:rPr b="1" lang="en" sz="1800"/>
              <a:t>likelihood </a:t>
            </a:r>
            <a:r>
              <a:rPr lang="en" sz="1800"/>
              <a:t>is based on: 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D1 = 3 heads, 12 tails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D2 = 4 heads, 1 tail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 sz="1800"/>
              <a:t>Q: why are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baseline="-25000" lang="en" sz="18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 contours more dense</a:t>
            </a:r>
            <a:r>
              <a:rPr lang="en" sz="1800">
                <a:solidFill>
                  <a:schemeClr val="dk1"/>
                </a:solidFill>
              </a:rPr>
              <a:t>?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151875" y="3681775"/>
            <a:ext cx="4291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posterior: 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Distribution of </a:t>
            </a:r>
            <a:r>
              <a:rPr lang="en" sz="1800">
                <a:solidFill>
                  <a:schemeClr val="dk1"/>
                </a:solidFill>
              </a:rPr>
              <a:t>⍵ has been changed.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" sz="1800">
                <a:solidFill>
                  <a:schemeClr val="dk1"/>
                </a:solidFill>
              </a:rPr>
              <a:t>Dependence of ⍵ on 𝛳 still persists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151875" y="1222400"/>
            <a:ext cx="5770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For the </a:t>
            </a:r>
            <a:r>
              <a:rPr b="1" lang="en" sz="1800"/>
              <a:t>prior</a:t>
            </a:r>
            <a:r>
              <a:rPr lang="en" sz="1800"/>
              <a:t>: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Low certainty regarding </a:t>
            </a:r>
            <a:r>
              <a:rPr lang="en" sz="1800">
                <a:solidFill>
                  <a:schemeClr val="dk1"/>
                </a:solidFill>
              </a:rPr>
              <a:t>⍵</a:t>
            </a:r>
          </a:p>
          <a:p>
            <a:pPr indent="-342900" lvl="0" marL="457200" rtl="0">
              <a:spcBef>
                <a:spcPts val="0"/>
              </a:spcBef>
              <a:buSzPct val="100000"/>
              <a:buChar char="●"/>
            </a:pPr>
            <a:r>
              <a:rPr lang="en" sz="1800"/>
              <a:t>Low dependence of </a:t>
            </a:r>
            <a:r>
              <a:rPr lang="en" sz="1800">
                <a:solidFill>
                  <a:schemeClr val="dk1"/>
                </a:solidFill>
              </a:rPr>
              <a:t>⍵</a:t>
            </a:r>
            <a:r>
              <a:rPr lang="en" sz="1800"/>
              <a:t> on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lang="en" sz="1800"/>
              <a:t> (K=5)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1593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Figure 9.6</a:t>
            </a:r>
          </a:p>
        </p:txBody>
      </p:sp>
      <p:pic>
        <p:nvPicPr>
          <p:cNvPr id="216" name="Shape 216"/>
          <p:cNvPicPr preferRelativeResize="0"/>
          <p:nvPr/>
        </p:nvPicPr>
        <p:blipFill rotWithShape="1">
          <a:blip r:embed="rId3">
            <a:alphaModFix/>
          </a:blip>
          <a:srcRect b="1427" l="56977" r="22494" t="34849"/>
          <a:stretch/>
        </p:blipFill>
        <p:spPr>
          <a:xfrm rot="5400000">
            <a:off x="6054824" y="2060200"/>
            <a:ext cx="1584350" cy="41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 rotWithShape="1">
          <a:blip r:embed="rId4">
            <a:alphaModFix/>
          </a:blip>
          <a:srcRect b="5882" l="1926" r="81465" t="36725"/>
          <a:stretch/>
        </p:blipFill>
        <p:spPr>
          <a:xfrm rot="5400000">
            <a:off x="6102624" y="-1127349"/>
            <a:ext cx="1470850" cy="41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/>
          <p:cNvPicPr preferRelativeResize="0"/>
          <p:nvPr/>
        </p:nvPicPr>
        <p:blipFill rotWithShape="1">
          <a:blip r:embed="rId5">
            <a:alphaModFix/>
          </a:blip>
          <a:srcRect b="44053" l="31498" r="37097" t="36947"/>
          <a:stretch/>
        </p:blipFill>
        <p:spPr>
          <a:xfrm>
            <a:off x="6845599" y="1780326"/>
            <a:ext cx="2083149" cy="14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/>
          <p:cNvPicPr preferRelativeResize="0"/>
          <p:nvPr/>
        </p:nvPicPr>
        <p:blipFill rotWithShape="1">
          <a:blip r:embed="rId5">
            <a:alphaModFix/>
          </a:blip>
          <a:srcRect b="44053" l="0" r="68595" t="36947"/>
          <a:stretch/>
        </p:blipFill>
        <p:spPr>
          <a:xfrm>
            <a:off x="4762450" y="1780326"/>
            <a:ext cx="2083149" cy="149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Shape 220"/>
          <p:cNvSpPr txBox="1"/>
          <p:nvPr/>
        </p:nvSpPr>
        <p:spPr>
          <a:xfrm flipH="1" rot="-5400000">
            <a:off x="3766375" y="761975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Prior</a:t>
            </a:r>
          </a:p>
        </p:txBody>
      </p:sp>
      <p:sp>
        <p:nvSpPr>
          <p:cNvPr id="221" name="Shape 221"/>
          <p:cNvSpPr txBox="1"/>
          <p:nvPr/>
        </p:nvSpPr>
        <p:spPr>
          <a:xfrm flipH="1" rot="-5400000">
            <a:off x="3766375" y="2336312"/>
            <a:ext cx="14775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Likelihood</a:t>
            </a:r>
          </a:p>
        </p:txBody>
      </p:sp>
      <p:sp>
        <p:nvSpPr>
          <p:cNvPr id="222" name="Shape 222"/>
          <p:cNvSpPr txBox="1"/>
          <p:nvPr/>
        </p:nvSpPr>
        <p:spPr>
          <a:xfrm flipH="1" rot="-5400000">
            <a:off x="3723025" y="3954025"/>
            <a:ext cx="15642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Posterior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151875" y="2146100"/>
            <a:ext cx="4159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The </a:t>
            </a:r>
            <a:r>
              <a:rPr b="1" lang="en" sz="1800"/>
              <a:t>likelihood </a:t>
            </a:r>
            <a:r>
              <a:rPr lang="en" sz="1800"/>
              <a:t>is based on: 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D1 = 3 heads, 12 tails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D2 = 4 heads, 1 tail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151875" y="3069800"/>
            <a:ext cx="43329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</a:t>
            </a:r>
            <a:r>
              <a:rPr lang="en" sz="1800"/>
              <a:t>he </a:t>
            </a:r>
            <a:r>
              <a:rPr b="1" lang="en" sz="1800"/>
              <a:t>posterior</a:t>
            </a:r>
            <a:r>
              <a:rPr lang="en" sz="1800"/>
              <a:t>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  <a:r>
              <a:rPr lang="en" sz="1800">
                <a:solidFill>
                  <a:schemeClr val="dk1"/>
                </a:solidFill>
              </a:rPr>
              <a:t> is peaked around 0.4, far from 0.8 in its coins data! Why?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151875" y="1222400"/>
            <a:ext cx="4159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T</a:t>
            </a:r>
            <a:r>
              <a:rPr lang="en" sz="1800"/>
              <a:t>he </a:t>
            </a:r>
            <a:r>
              <a:rPr b="1" lang="en" sz="1800"/>
              <a:t>prior</a:t>
            </a:r>
            <a:r>
              <a:rPr lang="en" sz="1800"/>
              <a:t> encodes h</a:t>
            </a:r>
            <a:r>
              <a:rPr lang="en" sz="1800"/>
              <a:t>igh dependence of </a:t>
            </a:r>
            <a:r>
              <a:rPr lang="en" sz="1800">
                <a:solidFill>
                  <a:schemeClr val="dk1"/>
                </a:solidFill>
              </a:rPr>
              <a:t>⍵</a:t>
            </a:r>
            <a:r>
              <a:rPr lang="en" sz="1800"/>
              <a:t> on </a:t>
            </a:r>
            <a:r>
              <a:rPr lang="en" sz="1800">
                <a:solidFill>
                  <a:schemeClr val="dk1"/>
                </a:solidFill>
              </a:rPr>
              <a:t>𝛳</a:t>
            </a:r>
            <a:r>
              <a:rPr lang="en" sz="1800"/>
              <a:t>: K=75. The posterior will “live in this trough” 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151875" y="3794300"/>
            <a:ext cx="41598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 sz="1800"/>
              <a:t>Other coin </a:t>
            </a:r>
            <a:r>
              <a:rPr i="1" lang="en" sz="1800"/>
              <a:t>has more data</a:t>
            </a:r>
            <a:r>
              <a:rPr lang="en" sz="1800"/>
              <a:t>- greater effect on </a:t>
            </a:r>
            <a:r>
              <a:rPr lang="en" sz="1800">
                <a:solidFill>
                  <a:schemeClr val="dk1"/>
                </a:solidFill>
              </a:rPr>
              <a:t>⍵, which in turn influences 𝛳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One (Realistic) Mint, Two Coins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Mint Variance &amp; Gamma</a:t>
            </a:r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 b="4490" l="19299" r="6445" t="16307"/>
          <a:stretch/>
        </p:blipFill>
        <p:spPr>
          <a:xfrm>
            <a:off x="5963412" y="1168675"/>
            <a:ext cx="2591562" cy="368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/>
          <p:nvPr/>
        </p:nvPicPr>
        <p:blipFill rotWithShape="1">
          <a:blip r:embed="rId4">
            <a:alphaModFix/>
          </a:blip>
          <a:srcRect b="5902" l="21519" r="12123" t="22464"/>
          <a:stretch/>
        </p:blipFill>
        <p:spPr>
          <a:xfrm>
            <a:off x="5963399" y="1168675"/>
            <a:ext cx="2621250" cy="368429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356550" y="1168675"/>
            <a:ext cx="5143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Recall that before, we set beta “distribution width” 𝜅 = K.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356550" y="1537075"/>
            <a:ext cx="5143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Now, let </a:t>
            </a:r>
            <a:r>
              <a:rPr lang="en">
                <a:solidFill>
                  <a:schemeClr val="dk1"/>
                </a:solidFill>
              </a:rPr>
              <a:t>𝜅 be drawn from a distribution. We want 𝜅 to be small. 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356550" y="1905475"/>
            <a:ext cx="5143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Draw </a:t>
            </a:r>
            <a:r>
              <a:rPr lang="en">
                <a:solidFill>
                  <a:schemeClr val="dk1"/>
                </a:solidFill>
              </a:rPr>
              <a:t>𝜅 from a gamma dist. 2 params: shape and rate (S</a:t>
            </a:r>
            <a:r>
              <a:rPr baseline="-25000" lang="en">
                <a:solidFill>
                  <a:schemeClr val="dk1"/>
                </a:solidFill>
              </a:rPr>
              <a:t>𝜅</a:t>
            </a:r>
            <a:r>
              <a:rPr lang="en">
                <a:solidFill>
                  <a:schemeClr val="dk1"/>
                </a:solidFill>
              </a:rPr>
              <a:t>, R</a:t>
            </a:r>
            <a:r>
              <a:rPr baseline="-25000" lang="en">
                <a:solidFill>
                  <a:schemeClr val="dk1"/>
                </a:solidFill>
              </a:rPr>
              <a:t>𝜅</a:t>
            </a:r>
            <a:r>
              <a:rPr lang="en">
                <a:solidFill>
                  <a:schemeClr val="dk1"/>
                </a:solidFill>
              </a:rPr>
              <a:t>)</a:t>
            </a:r>
          </a:p>
        </p:txBody>
      </p:sp>
      <p:pic>
        <p:nvPicPr>
          <p:cNvPr id="242" name="Shape 242"/>
          <p:cNvPicPr preferRelativeResize="0"/>
          <p:nvPr/>
        </p:nvPicPr>
        <p:blipFill rotWithShape="1">
          <a:blip r:embed="rId5">
            <a:alphaModFix/>
          </a:blip>
          <a:srcRect b="8116" l="0" r="0" t="30162"/>
          <a:stretch/>
        </p:blipFill>
        <p:spPr>
          <a:xfrm>
            <a:off x="1148875" y="2313500"/>
            <a:ext cx="3698199" cy="27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/>
          <p:nvPr/>
        </p:nvSpPr>
        <p:spPr>
          <a:xfrm>
            <a:off x="1828799" y="2386700"/>
            <a:ext cx="1033500" cy="390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100"/>
              <a:t>(</a:t>
            </a:r>
            <a:r>
              <a:rPr lang="en" sz="1100"/>
              <a:t>0.01, 0.01)</a:t>
            </a:r>
          </a:p>
        </p:txBody>
      </p:sp>
      <p:sp>
        <p:nvSpPr>
          <p:cNvPr id="244" name="Shape 244"/>
          <p:cNvSpPr/>
          <p:nvPr/>
        </p:nvSpPr>
        <p:spPr>
          <a:xfrm>
            <a:off x="3813554" y="2386700"/>
            <a:ext cx="1033500" cy="390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/>
              <a:t>(1.56, </a:t>
            </a:r>
            <a:r>
              <a:rPr lang="en" sz="1100"/>
              <a:t>0.03)</a:t>
            </a:r>
          </a:p>
        </p:txBody>
      </p:sp>
      <p:sp>
        <p:nvSpPr>
          <p:cNvPr id="245" name="Shape 245"/>
          <p:cNvSpPr/>
          <p:nvPr/>
        </p:nvSpPr>
        <p:spPr>
          <a:xfrm>
            <a:off x="1828799" y="3656299"/>
            <a:ext cx="1033500" cy="390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/>
              <a:t>(1</a:t>
            </a:r>
            <a:r>
              <a:rPr lang="en" sz="1100"/>
              <a:t>, 0.02)</a:t>
            </a:r>
          </a:p>
        </p:txBody>
      </p:sp>
      <p:sp>
        <p:nvSpPr>
          <p:cNvPr id="246" name="Shape 246"/>
          <p:cNvSpPr/>
          <p:nvPr/>
        </p:nvSpPr>
        <p:spPr>
          <a:xfrm>
            <a:off x="3813550" y="3666550"/>
            <a:ext cx="1033500" cy="390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100"/>
              <a:t>(6.3, 0.125)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Hierarchical Models, in JAGS</a:t>
            </a:r>
          </a:p>
        </p:txBody>
      </p:sp>
      <p:pic>
        <p:nvPicPr>
          <p:cNvPr id="252" name="Shape 252"/>
          <p:cNvPicPr preferRelativeResize="0"/>
          <p:nvPr/>
        </p:nvPicPr>
        <p:blipFill rotWithShape="1">
          <a:blip r:embed="rId3">
            <a:alphaModFix/>
          </a:blip>
          <a:srcRect b="0" l="0" r="0" t="36200"/>
          <a:stretch/>
        </p:blipFill>
        <p:spPr>
          <a:xfrm>
            <a:off x="311700" y="3159445"/>
            <a:ext cx="8743950" cy="19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 rotWithShape="1">
          <a:blip r:embed="rId4">
            <a:alphaModFix/>
          </a:blip>
          <a:srcRect b="5902" l="21519" r="12123" t="22464"/>
          <a:stretch/>
        </p:blipFill>
        <p:spPr>
          <a:xfrm>
            <a:off x="6923025" y="146974"/>
            <a:ext cx="1909275" cy="26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 b="64036" l="0" r="59466" t="0"/>
          <a:stretch/>
        </p:blipFill>
        <p:spPr>
          <a:xfrm>
            <a:off x="311700" y="2087250"/>
            <a:ext cx="3544175" cy="10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/>
          <p:nvPr/>
        </p:nvSpPr>
        <p:spPr>
          <a:xfrm>
            <a:off x="447875" y="2351325"/>
            <a:ext cx="3408000" cy="7767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6923025" y="1740950"/>
            <a:ext cx="822000" cy="1089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447875" y="3159450"/>
            <a:ext cx="7550700" cy="6942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6923025" y="967525"/>
            <a:ext cx="1909200" cy="7314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447875" y="4228975"/>
            <a:ext cx="4359600" cy="5016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6923025" y="146975"/>
            <a:ext cx="883500" cy="5388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7878625" y="146975"/>
            <a:ext cx="953700" cy="5388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447875" y="3890850"/>
            <a:ext cx="4359600" cy="300900"/>
          </a:xfrm>
          <a:prstGeom prst="rect">
            <a:avLst/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Example: Therapeutic Touch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type="title"/>
          </p:nvPr>
        </p:nvSpPr>
        <p:spPr>
          <a:xfrm>
            <a:off x="311700" y="445025"/>
            <a:ext cx="44610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Setup, Data, and Model</a:t>
            </a:r>
          </a:p>
        </p:txBody>
      </p:sp>
      <p:sp>
        <p:nvSpPr>
          <p:cNvPr id="273" name="Shape 273"/>
          <p:cNvSpPr txBox="1"/>
          <p:nvPr>
            <p:ph idx="1" type="body"/>
          </p:nvPr>
        </p:nvSpPr>
        <p:spPr>
          <a:xfrm>
            <a:off x="311700" y="1152475"/>
            <a:ext cx="4503000" cy="223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/>
              <a:t>General Claim</a:t>
            </a:r>
            <a:r>
              <a:rPr lang="en"/>
              <a:t>: Therapeutic Touch practitioners can sense a body’s energy field. </a:t>
            </a:r>
          </a:p>
          <a:p>
            <a:pPr lvl="0">
              <a:spcBef>
                <a:spcPts val="0"/>
              </a:spcBef>
              <a:buNone/>
            </a:pPr>
            <a:r>
              <a:rPr b="1" lang="en"/>
              <a:t>Operationalized Claim</a:t>
            </a:r>
            <a:r>
              <a:rPr lang="en"/>
              <a:t>: They should sense which of their hands is near another person’s hand, with vision obstructed. </a:t>
            </a:r>
          </a:p>
        </p:txBody>
      </p:sp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b="17553" l="10271" r="8401" t="12653"/>
          <a:stretch/>
        </p:blipFill>
        <p:spPr>
          <a:xfrm>
            <a:off x="5381424" y="181825"/>
            <a:ext cx="3181449" cy="18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/>
          <p:nvPr>
            <p:ph idx="1" type="body"/>
          </p:nvPr>
        </p:nvSpPr>
        <p:spPr>
          <a:xfrm>
            <a:off x="311700" y="3631750"/>
            <a:ext cx="3817200" cy="47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28 practitioners tested for 10 trials.  </a:t>
            </a:r>
          </a:p>
        </p:txBody>
      </p:sp>
      <p:pic>
        <p:nvPicPr>
          <p:cNvPr id="276" name="Shape 276"/>
          <p:cNvPicPr preferRelativeResize="0"/>
          <p:nvPr/>
        </p:nvPicPr>
        <p:blipFill rotWithShape="1">
          <a:blip r:embed="rId4">
            <a:alphaModFix/>
          </a:blip>
          <a:srcRect b="5902" l="21519" r="12123" t="22464"/>
          <a:stretch/>
        </p:blipFill>
        <p:spPr>
          <a:xfrm>
            <a:off x="5381412" y="2204350"/>
            <a:ext cx="1872850" cy="26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Shape 277"/>
          <p:cNvSpPr/>
          <p:nvPr/>
        </p:nvSpPr>
        <p:spPr>
          <a:xfrm>
            <a:off x="7254275" y="2204350"/>
            <a:ext cx="1308600" cy="713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Ability &amp; Consistency of Group</a:t>
            </a:r>
          </a:p>
        </p:txBody>
      </p:sp>
      <p:sp>
        <p:nvSpPr>
          <p:cNvPr id="278" name="Shape 278"/>
          <p:cNvSpPr txBox="1"/>
          <p:nvPr/>
        </p:nvSpPr>
        <p:spPr>
          <a:xfrm flipH="1" rot="-5400000">
            <a:off x="4264525" y="920125"/>
            <a:ext cx="18546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Data</a:t>
            </a:r>
          </a:p>
        </p:txBody>
      </p:sp>
      <p:sp>
        <p:nvSpPr>
          <p:cNvPr id="279" name="Shape 279"/>
          <p:cNvSpPr txBox="1"/>
          <p:nvPr/>
        </p:nvSpPr>
        <p:spPr>
          <a:xfrm flipH="1" rot="-5400000">
            <a:off x="3876175" y="3330400"/>
            <a:ext cx="26313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/>
              <a:t>Hierarchical Model</a:t>
            </a:r>
          </a:p>
        </p:txBody>
      </p:sp>
      <p:sp>
        <p:nvSpPr>
          <p:cNvPr id="280" name="Shape 280"/>
          <p:cNvSpPr/>
          <p:nvPr/>
        </p:nvSpPr>
        <p:spPr>
          <a:xfrm>
            <a:off x="7254275" y="2918050"/>
            <a:ext cx="1308600" cy="713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Ability of Individual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Practitioners</a:t>
            </a:r>
          </a:p>
        </p:txBody>
      </p:sp>
      <p:sp>
        <p:nvSpPr>
          <p:cNvPr id="281" name="Shape 281"/>
          <p:cNvSpPr/>
          <p:nvPr/>
        </p:nvSpPr>
        <p:spPr>
          <a:xfrm>
            <a:off x="7254275" y="3631750"/>
            <a:ext cx="1308600" cy="1203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Trial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Outcomes</a:t>
            </a:r>
          </a:p>
        </p:txBody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311700" y="4104250"/>
            <a:ext cx="3817200" cy="47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Our “coin” model fits perfectly: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/>
          <p:nvPr>
            <p:ph type="title"/>
          </p:nvPr>
        </p:nvSpPr>
        <p:spPr>
          <a:xfrm>
            <a:off x="311700" y="445025"/>
            <a:ext cx="34254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JAGS Prior</a:t>
            </a:r>
          </a:p>
        </p:txBody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311700" y="1152475"/>
            <a:ext cx="44553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set our priors with low certainty, to avoid biasing the final result. </a:t>
            </a:r>
          </a:p>
        </p:txBody>
      </p:sp>
      <p:pic>
        <p:nvPicPr>
          <p:cNvPr id="289" name="Shape 289"/>
          <p:cNvPicPr preferRelativeResize="0"/>
          <p:nvPr/>
        </p:nvPicPr>
        <p:blipFill rotWithShape="1">
          <a:blip r:embed="rId3">
            <a:alphaModFix/>
          </a:blip>
          <a:srcRect b="0" l="0" r="0" t="8650"/>
          <a:stretch/>
        </p:blipFill>
        <p:spPr>
          <a:xfrm>
            <a:off x="4986375" y="222512"/>
            <a:ext cx="3859150" cy="469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JAGS Code</a:t>
            </a:r>
          </a:p>
        </p:txBody>
      </p:sp>
      <p:pic>
        <p:nvPicPr>
          <p:cNvPr id="295" name="Shape 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6074" y="1705824"/>
            <a:ext cx="4738924" cy="22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JAGS Results</a:t>
            </a:r>
          </a:p>
        </p:txBody>
      </p:sp>
      <p:sp>
        <p:nvSpPr>
          <p:cNvPr id="301" name="Shape 301"/>
          <p:cNvSpPr txBox="1"/>
          <p:nvPr>
            <p:ph idx="1" type="body"/>
          </p:nvPr>
        </p:nvSpPr>
        <p:spPr>
          <a:xfrm>
            <a:off x="311700" y="3142875"/>
            <a:ext cx="3616800" cy="1914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model assumed that all individuals were representative of the same overarching group.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All individuals mutually informed each other’s estimates.</a:t>
            </a:r>
          </a:p>
        </p:txBody>
      </p:sp>
      <p:pic>
        <p:nvPicPr>
          <p:cNvPr id="302" name="Shape 302"/>
          <p:cNvPicPr preferRelativeResize="0"/>
          <p:nvPr/>
        </p:nvPicPr>
        <p:blipFill rotWithShape="1">
          <a:blip r:embed="rId3">
            <a:alphaModFix/>
          </a:blip>
          <a:srcRect b="0" l="35818" r="2200" t="0"/>
          <a:stretch/>
        </p:blipFill>
        <p:spPr>
          <a:xfrm rot="5400000">
            <a:off x="5236301" y="1797024"/>
            <a:ext cx="2877346" cy="35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 b="0" l="8673" r="63948" t="0"/>
          <a:stretch/>
        </p:blipFill>
        <p:spPr>
          <a:xfrm rot="5400000">
            <a:off x="5571387" y="-1350890"/>
            <a:ext cx="1766175" cy="491694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 txBox="1"/>
          <p:nvPr>
            <p:ph idx="1" type="body"/>
          </p:nvPr>
        </p:nvSpPr>
        <p:spPr>
          <a:xfrm>
            <a:off x="311700" y="1182425"/>
            <a:ext cx="3801900" cy="1914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If the 0.5 ∉ HDI, we might be justified in concluding that bodily presence was detectable.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If max(HDI) &lt; 0.5, it was somehow detected + misinterpreted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Shrinkage</a:t>
            </a:r>
          </a:p>
        </p:txBody>
      </p:sp>
      <p:sp>
        <p:nvSpPr>
          <p:cNvPr id="310" name="Shape 310"/>
          <p:cNvSpPr txBox="1"/>
          <p:nvPr>
            <p:ph idx="1" type="body"/>
          </p:nvPr>
        </p:nvSpPr>
        <p:spPr>
          <a:xfrm>
            <a:off x="311700" y="1152475"/>
            <a:ext cx="8707500" cy="2895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have seen low-level parameters trying to reconcile two sources of information: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The data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The higher-level parameter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Non-hierarchical models, in contrast, must only accommodate the former.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This additional constraint, then, makes posterior distributions more narrow, overall.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This is desirable: parameter estimates are less affected by random sampling noise.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/>
          <p:nvPr>
            <p:ph type="title"/>
          </p:nvPr>
        </p:nvSpPr>
        <p:spPr>
          <a:xfrm>
            <a:off x="311700" y="445025"/>
            <a:ext cx="41055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Higher-Level Models</a:t>
            </a:r>
          </a:p>
        </p:txBody>
      </p:sp>
      <p:sp>
        <p:nvSpPr>
          <p:cNvPr id="316" name="Shape 316"/>
          <p:cNvSpPr txBox="1"/>
          <p:nvPr>
            <p:ph idx="1" type="body"/>
          </p:nvPr>
        </p:nvSpPr>
        <p:spPr>
          <a:xfrm>
            <a:off x="311700" y="1152475"/>
            <a:ext cx="4105500" cy="200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can easily construct third-order hierarchies.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 baseball, this is important: pitchers have much different batting average from other positions.</a:t>
            </a:r>
          </a:p>
        </p:txBody>
      </p:sp>
      <p:pic>
        <p:nvPicPr>
          <p:cNvPr id="317" name="Shape 317"/>
          <p:cNvPicPr preferRelativeResize="0"/>
          <p:nvPr/>
        </p:nvPicPr>
        <p:blipFill rotWithShape="1">
          <a:blip r:embed="rId3">
            <a:alphaModFix/>
          </a:blip>
          <a:srcRect b="5006" l="5269" r="10548" t="14251"/>
          <a:stretch/>
        </p:blipFill>
        <p:spPr>
          <a:xfrm>
            <a:off x="4476624" y="784125"/>
            <a:ext cx="3248549" cy="415309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Shape 318"/>
          <p:cNvSpPr/>
          <p:nvPr/>
        </p:nvSpPr>
        <p:spPr>
          <a:xfrm>
            <a:off x="7725175" y="1497825"/>
            <a:ext cx="1308600" cy="1075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Ability &amp; Consistency of </a:t>
            </a:r>
            <a:r>
              <a:rPr b="1" lang="en"/>
              <a:t>Position</a:t>
            </a:r>
          </a:p>
        </p:txBody>
      </p:sp>
      <p:sp>
        <p:nvSpPr>
          <p:cNvPr id="319" name="Shape 319"/>
          <p:cNvSpPr/>
          <p:nvPr/>
        </p:nvSpPr>
        <p:spPr>
          <a:xfrm>
            <a:off x="7725175" y="2573525"/>
            <a:ext cx="1308600" cy="1159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Ability of Individual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"/>
              <a:t>Players</a:t>
            </a:r>
          </a:p>
        </p:txBody>
      </p:sp>
      <p:sp>
        <p:nvSpPr>
          <p:cNvPr id="320" name="Shape 320"/>
          <p:cNvSpPr/>
          <p:nvPr/>
        </p:nvSpPr>
        <p:spPr>
          <a:xfrm>
            <a:off x="7725175" y="3733325"/>
            <a:ext cx="1308600" cy="1203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Batting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Outcomes</a:t>
            </a:r>
          </a:p>
        </p:txBody>
      </p:sp>
      <p:sp>
        <p:nvSpPr>
          <p:cNvPr id="321" name="Shape 321"/>
          <p:cNvSpPr/>
          <p:nvPr/>
        </p:nvSpPr>
        <p:spPr>
          <a:xfrm>
            <a:off x="7725175" y="784125"/>
            <a:ext cx="1308600" cy="713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Ability &amp; Consistency of </a:t>
            </a:r>
            <a:r>
              <a:rPr b="1" lang="en"/>
              <a:t>Group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311700" y="3043850"/>
            <a:ext cx="4013100" cy="20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Neither position- nor positionless- models are uniquely “correct”.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Like all models, parameter estimates are meaningful descriptions only in context of model structure.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