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4.png"/><Relationship Id="rId4" Type="http://schemas.openxmlformats.org/officeDocument/2006/relationships/image" Target="../media/image0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1.png"/><Relationship Id="rId4" Type="http://schemas.openxmlformats.org/officeDocument/2006/relationships/image" Target="../media/image0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1.png"/><Relationship Id="rId4" Type="http://schemas.openxmlformats.org/officeDocument/2006/relationships/image" Target="../media/image0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Linear Regression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Introducing GLM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2475025"/>
            <a:ext cx="3714300" cy="2455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Linear Regression and ANOVA are closely related.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 fact, they are both special cases of a more general family of models:</a:t>
            </a:r>
          </a:p>
          <a:p>
            <a:pPr lvl="0">
              <a:spcBef>
                <a:spcPts val="0"/>
              </a:spcBef>
              <a:buNone/>
            </a:pPr>
            <a:r>
              <a:rPr b="1" lang="en"/>
              <a:t>General Linear Model (GLM)</a:t>
            </a:r>
          </a:p>
        </p:txBody>
      </p:sp>
      <p:sp>
        <p:nvSpPr>
          <p:cNvPr id="62" name="Shape 62"/>
          <p:cNvSpPr/>
          <p:nvPr/>
        </p:nvSpPr>
        <p:spPr>
          <a:xfrm>
            <a:off x="6001800" y="1593050"/>
            <a:ext cx="1259700" cy="67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GLM</a:t>
            </a:r>
          </a:p>
        </p:txBody>
      </p:sp>
      <p:sp>
        <p:nvSpPr>
          <p:cNvPr id="63" name="Shape 63"/>
          <p:cNvSpPr/>
          <p:nvPr/>
        </p:nvSpPr>
        <p:spPr>
          <a:xfrm>
            <a:off x="4968650" y="3060650"/>
            <a:ext cx="1259700" cy="67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ANOVA</a:t>
            </a:r>
          </a:p>
        </p:txBody>
      </p:sp>
      <p:sp>
        <p:nvSpPr>
          <p:cNvPr id="64" name="Shape 64"/>
          <p:cNvSpPr/>
          <p:nvPr/>
        </p:nvSpPr>
        <p:spPr>
          <a:xfrm>
            <a:off x="7053725" y="3060650"/>
            <a:ext cx="1259700" cy="67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Linear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Regression</a:t>
            </a:r>
          </a:p>
        </p:txBody>
      </p:sp>
      <p:cxnSp>
        <p:nvCxnSpPr>
          <p:cNvPr id="65" name="Shape 65"/>
          <p:cNvCxnSpPr>
            <a:stCxn id="62" idx="2"/>
            <a:endCxn id="63" idx="0"/>
          </p:cNvCxnSpPr>
          <p:nvPr/>
        </p:nvCxnSpPr>
        <p:spPr>
          <a:xfrm rot="5400000">
            <a:off x="5720850" y="2149850"/>
            <a:ext cx="788400" cy="1033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66" name="Shape 66"/>
          <p:cNvCxnSpPr>
            <a:stCxn id="62" idx="2"/>
            <a:endCxn id="64" idx="0"/>
          </p:cNvCxnSpPr>
          <p:nvPr/>
        </p:nvCxnSpPr>
        <p:spPr>
          <a:xfrm flipH="1" rot="-5400000">
            <a:off x="6763350" y="2140550"/>
            <a:ext cx="788400" cy="10518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67" name="Shape 67"/>
          <p:cNvSpPr txBox="1"/>
          <p:nvPr/>
        </p:nvSpPr>
        <p:spPr>
          <a:xfrm>
            <a:off x="4968650" y="3739850"/>
            <a:ext cx="1259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Categorical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Predictor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Variable(s)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7053725" y="3739850"/>
            <a:ext cx="12597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Continuous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Predictor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Variable(s)</a:t>
            </a:r>
          </a:p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311700" y="1160500"/>
            <a:ext cx="4179600" cy="1359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Important Variable Descriptors: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Independent vs Dependent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Cardinal vs Ordinal vs Categorical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/>
              <a:t>OLS Linear Regression</a:t>
            </a:r>
          </a:p>
          <a:p>
            <a:pPr lvl="0">
              <a:spcBef>
                <a:spcPts val="0"/>
              </a:spcBef>
              <a:buNone/>
            </a:pPr>
            <a:r>
              <a:rPr lang="en" sz="1200"/>
              <a:t>Worked Example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Against Causality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311700" y="1152475"/>
            <a:ext cx="8209500" cy="221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If a dependent variable depends on an independent variable, that still doesn’t conclusively demonstrate causality nor temporal priority.</a:t>
            </a:r>
          </a:p>
          <a:p>
            <a:pPr indent="457200" lvl="0">
              <a:spcBef>
                <a:spcPts val="0"/>
              </a:spcBef>
              <a:buNone/>
            </a:pPr>
            <a:r>
              <a:rPr lang="en"/>
              <a:t>Height can depend on weight, but doesn’t “happen first”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Similarly, even if a linear regression model provides a lot of predictive power, Y might still be causally disconnected from X. 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Constructing the Model</a:t>
            </a: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311700" y="1152475"/>
            <a:ext cx="3708000" cy="3033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Once β</a:t>
            </a:r>
            <a:r>
              <a:rPr baseline="-25000" lang="en"/>
              <a:t>0</a:t>
            </a:r>
            <a:r>
              <a:rPr lang="en"/>
              <a:t> and β</a:t>
            </a:r>
            <a:r>
              <a:rPr baseline="-25000" lang="en"/>
              <a:t>1 </a:t>
            </a:r>
            <a:r>
              <a:rPr lang="en"/>
              <a:t>are known, we construct distributions around the central tendency.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μ</a:t>
            </a:r>
            <a:r>
              <a:rPr baseline="-25000" lang="en"/>
              <a:t>i</a:t>
            </a:r>
            <a:r>
              <a:rPr lang="en"/>
              <a:t> = β</a:t>
            </a:r>
            <a:r>
              <a:rPr baseline="-25000" lang="en"/>
              <a:t>0</a:t>
            </a:r>
            <a:r>
              <a:rPr lang="en"/>
              <a:t> + β</a:t>
            </a:r>
            <a:r>
              <a:rPr baseline="-25000" lang="en"/>
              <a:t>1</a:t>
            </a:r>
            <a:r>
              <a:rPr lang="en"/>
              <a:t>*x</a:t>
            </a:r>
            <a:r>
              <a:rPr baseline="-25000" lang="en"/>
              <a:t>i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normal distribution varies as follows: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y</a:t>
            </a:r>
            <a:r>
              <a:rPr baseline="-25000" lang="en"/>
              <a:t>i</a:t>
            </a:r>
            <a:r>
              <a:rPr lang="en"/>
              <a:t> ~ N(μ</a:t>
            </a:r>
            <a:r>
              <a:rPr baseline="-25000" lang="en"/>
              <a:t>i</a:t>
            </a:r>
            <a:r>
              <a:rPr lang="en"/>
              <a:t>, σ)</a:t>
            </a:r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3">
            <a:alphaModFix/>
          </a:blip>
          <a:srcRect b="49572" l="13129" r="23687" t="1330"/>
          <a:stretch/>
        </p:blipFill>
        <p:spPr>
          <a:xfrm rot="-5400000">
            <a:off x="4652187" y="1087587"/>
            <a:ext cx="3662549" cy="379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Constructing the Model</a:t>
            </a: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>
            <a:alphaModFix/>
          </a:blip>
          <a:srcRect b="49572" l="13129" r="23687" t="1330"/>
          <a:stretch/>
        </p:blipFill>
        <p:spPr>
          <a:xfrm rot="-5400000">
            <a:off x="4084762" y="2184438"/>
            <a:ext cx="2438999" cy="2525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 b="2397" l="13129" r="23687" t="50305"/>
          <a:stretch/>
        </p:blipFill>
        <p:spPr>
          <a:xfrm rot="-5400000">
            <a:off x="6514512" y="2230738"/>
            <a:ext cx="2438999" cy="243282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>
            <p:ph idx="1" type="body"/>
          </p:nvPr>
        </p:nvSpPr>
        <p:spPr>
          <a:xfrm>
            <a:off x="343475" y="1061775"/>
            <a:ext cx="8868900" cy="478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OLS assumes homogeneity of variance, or absence of </a:t>
            </a:r>
            <a:r>
              <a:rPr b="1" lang="en"/>
              <a:t>heteroskedasticity</a:t>
            </a:r>
            <a:r>
              <a:rPr lang="en"/>
              <a:t>. 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4">
            <a:alphaModFix/>
          </a:blip>
          <a:srcRect b="0" l="0" r="0" t="8650"/>
          <a:stretch/>
        </p:blipFill>
        <p:spPr>
          <a:xfrm>
            <a:off x="343478" y="2227650"/>
            <a:ext cx="3667671" cy="24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343462" y="1584325"/>
            <a:ext cx="36621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u="sng"/>
              <a:t>Heteroskedastic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4005571" y="1584325"/>
            <a:ext cx="26007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u="sng"/>
              <a:t>Homoskedastic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Evenly Distributed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6564174" y="1584325"/>
            <a:ext cx="23835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u="sng"/>
              <a:t>Homoskedastic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Bimodally </a:t>
            </a:r>
            <a:r>
              <a:rPr lang="en"/>
              <a:t>Distributed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Using Student Distribution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343475" y="1061775"/>
            <a:ext cx="8868900" cy="478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Student-t Distribution generalizes the Normal Distribution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343475" y="1485150"/>
            <a:ext cx="4451400" cy="18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y ~ T</a:t>
            </a:r>
            <a:r>
              <a:rPr lang="en" sz="1800">
                <a:solidFill>
                  <a:srgbClr val="595959"/>
                </a:solidFill>
              </a:rPr>
              <a:t>(</a:t>
            </a:r>
            <a:r>
              <a:rPr lang="en" sz="1800">
                <a:solidFill>
                  <a:schemeClr val="dk2"/>
                </a:solidFill>
              </a:rPr>
              <a:t>μ, σ, v)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As v (degrees of freedom) approaches infinity, it approximates the Normal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T(μ, σ, v = ∞) = Ɲ(μ, σ)</a:t>
            </a:r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 b="5421" l="3184" r="14524" t="10261"/>
          <a:stretch/>
        </p:blipFill>
        <p:spPr>
          <a:xfrm rot="-5400000">
            <a:off x="5463725" y="1044550"/>
            <a:ext cx="2945449" cy="402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311700" y="3418500"/>
            <a:ext cx="4612200" cy="10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We will here use the T distribution instead of the Normal Distribution to more easily accommodate outliers (heavier tails)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Model</a:t>
            </a: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 b="15117" l="12785" r="0" t="21974"/>
          <a:stretch/>
        </p:blipFill>
        <p:spPr>
          <a:xfrm rot="-5400000">
            <a:off x="5449562" y="781487"/>
            <a:ext cx="3364400" cy="32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407525" y="1266600"/>
            <a:ext cx="48657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The core of OLS Linear Regression is setting μ</a:t>
            </a:r>
            <a:r>
              <a:rPr baseline="-25000" lang="en" sz="1800">
                <a:solidFill>
                  <a:schemeClr val="dk2"/>
                </a:solidFill>
              </a:rPr>
              <a:t>i</a:t>
            </a:r>
            <a:r>
              <a:rPr lang="en" sz="1800">
                <a:solidFill>
                  <a:schemeClr val="dk2"/>
                </a:solidFill>
              </a:rPr>
              <a:t> = β</a:t>
            </a:r>
            <a:r>
              <a:rPr baseline="-25000" lang="en" sz="1800">
                <a:solidFill>
                  <a:schemeClr val="dk2"/>
                </a:solidFill>
              </a:rPr>
              <a:t>0</a:t>
            </a:r>
            <a:r>
              <a:rPr lang="en" sz="1800">
                <a:solidFill>
                  <a:schemeClr val="dk2"/>
                </a:solidFill>
              </a:rPr>
              <a:t> + β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*x</a:t>
            </a:r>
            <a:r>
              <a:rPr baseline="-25000" lang="en" sz="1800">
                <a:solidFill>
                  <a:schemeClr val="dk2"/>
                </a:solidFill>
              </a:rPr>
              <a:t>i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aseline="-25000" sz="1800">
              <a:solidFill>
                <a:schemeClr val="dk2"/>
              </a:solidFill>
            </a:endParaRP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4">
            <a:alphaModFix/>
          </a:blip>
          <a:srcRect b="6968" l="42722" r="44161" t="9482"/>
          <a:stretch/>
        </p:blipFill>
        <p:spPr>
          <a:xfrm rot="-5400000">
            <a:off x="2712775" y="1678699"/>
            <a:ext cx="671775" cy="570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407525" y="2074800"/>
            <a:ext cx="4865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With this hierarchical model, we must shmear probability mass across the space of four parameters: β</a:t>
            </a:r>
            <a:r>
              <a:rPr baseline="-25000" lang="en" sz="1800">
                <a:solidFill>
                  <a:schemeClr val="dk2"/>
                </a:solidFill>
              </a:rPr>
              <a:t>0</a:t>
            </a:r>
            <a:r>
              <a:rPr lang="en" sz="1800">
                <a:solidFill>
                  <a:schemeClr val="dk2"/>
                </a:solidFill>
              </a:rPr>
              <a:t>, β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, σ, v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118" name="Shape 118"/>
          <p:cNvSpPr txBox="1"/>
          <p:nvPr/>
        </p:nvSpPr>
        <p:spPr>
          <a:xfrm>
            <a:off x="407525" y="3060775"/>
            <a:ext cx="4865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To discover how these parameters update on the data, we use MCMC to approximate Bayesian inference: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Bayesian Model</a:t>
            </a: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15117" l="12785" r="0" t="21974"/>
          <a:stretch/>
        </p:blipFill>
        <p:spPr>
          <a:xfrm rot="-5400000">
            <a:off x="682931" y="1780528"/>
            <a:ext cx="2633160" cy="252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 rotWithShape="1">
          <a:blip r:embed="rId4">
            <a:alphaModFix/>
          </a:blip>
          <a:srcRect b="18487" l="21109" r="24472" t="13443"/>
          <a:stretch/>
        </p:blipFill>
        <p:spPr>
          <a:xfrm rot="-5400000">
            <a:off x="4731319" y="841093"/>
            <a:ext cx="2646374" cy="440833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/>
          <p:nvPr/>
        </p:nvSpPr>
        <p:spPr>
          <a:xfrm>
            <a:off x="407525" y="1266600"/>
            <a:ext cx="83049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To import our model into JAGs, we simply transcribe our graphic into code:</a:t>
            </a:r>
          </a:p>
        </p:txBody>
      </p:sp>
      <p:sp>
        <p:nvSpPr>
          <p:cNvPr id="127" name="Shape 127"/>
          <p:cNvSpPr/>
          <p:nvPr/>
        </p:nvSpPr>
        <p:spPr>
          <a:xfrm>
            <a:off x="3356600" y="2890900"/>
            <a:ext cx="401400" cy="308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 txBox="1"/>
          <p:nvPr/>
        </p:nvSpPr>
        <p:spPr>
          <a:xfrm>
            <a:off x="407525" y="4368450"/>
            <a:ext cx="8304900" cy="6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The “z” prefix denotes standardized data, explained later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Data Normalization</a:t>
            </a:r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311700" y="1152475"/>
            <a:ext cx="6912900" cy="2724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frequentist OLS, it is considered best practice to mean-center your IVs: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X’ = X - μ</a:t>
            </a:r>
            <a:r>
              <a:rPr baseline="-25000" lang="en"/>
              <a:t>x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For Bayesian Inference, we will go a bit further &amp; standardize: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X’ = (X - μ</a:t>
            </a:r>
            <a:r>
              <a:rPr baseline="-25000" lang="en"/>
              <a:t>x</a:t>
            </a:r>
            <a:r>
              <a:rPr lang="en"/>
              <a:t>) / σ</a:t>
            </a:r>
            <a:r>
              <a:rPr baseline="-25000" lang="en"/>
              <a:t>x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271400" y="3638225"/>
            <a:ext cx="6339300" cy="12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What’s the point?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Mean Centering: Decorrelates parameters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800">
                <a:solidFill>
                  <a:schemeClr val="dk2"/>
                </a:solidFill>
              </a:rPr>
              <a:t>Normalization: priors less sensitive to scale of the data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To Normalize?</a:t>
            </a:r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311700" y="1908550"/>
            <a:ext cx="4399200" cy="242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Normalization in R is trivial enough.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However, JAGS also provides a data manipulation interface.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Benefit of normalizing in JAGS: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Diagnostics are easier to consume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3">
            <a:alphaModFix/>
          </a:blip>
          <a:srcRect b="21099" l="14596" r="12750" t="42465"/>
          <a:stretch/>
        </p:blipFill>
        <p:spPr>
          <a:xfrm>
            <a:off x="5266700" y="2641550"/>
            <a:ext cx="3358049" cy="224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/>
          <p:nvPr/>
        </p:nvSpPr>
        <p:spPr>
          <a:xfrm>
            <a:off x="5066350" y="1196350"/>
            <a:ext cx="1635900" cy="64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R</a:t>
            </a:r>
          </a:p>
        </p:txBody>
      </p:sp>
      <p:sp>
        <p:nvSpPr>
          <p:cNvPr id="144" name="Shape 144"/>
          <p:cNvSpPr/>
          <p:nvPr/>
        </p:nvSpPr>
        <p:spPr>
          <a:xfrm>
            <a:off x="7079295" y="1196350"/>
            <a:ext cx="1635900" cy="64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JAGS</a:t>
            </a:r>
          </a:p>
        </p:txBody>
      </p:sp>
      <p:sp>
        <p:nvSpPr>
          <p:cNvPr id="145" name="Shape 145"/>
          <p:cNvSpPr/>
          <p:nvPr/>
        </p:nvSpPr>
        <p:spPr>
          <a:xfrm>
            <a:off x="5066350" y="1842550"/>
            <a:ext cx="163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>
              <a:spcBef>
                <a:spcPts val="0"/>
              </a:spcBef>
              <a:buChar char="●"/>
            </a:pPr>
            <a:r>
              <a:rPr lang="en"/>
              <a:t>Graphics</a:t>
            </a:r>
          </a:p>
        </p:txBody>
      </p:sp>
      <p:sp>
        <p:nvSpPr>
          <p:cNvPr id="146" name="Shape 146"/>
          <p:cNvSpPr/>
          <p:nvPr/>
        </p:nvSpPr>
        <p:spPr>
          <a:xfrm>
            <a:off x="7079295" y="1842550"/>
            <a:ext cx="1635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>
              <a:spcBef>
                <a:spcPts val="0"/>
              </a:spcBef>
              <a:buChar char="●"/>
            </a:pPr>
            <a:r>
              <a:rPr lang="en"/>
              <a:t>MCMC</a:t>
            </a:r>
          </a:p>
          <a:p>
            <a:pPr indent="-228600" lvl="0" marL="457200">
              <a:spcBef>
                <a:spcPts val="0"/>
              </a:spcBef>
              <a:buChar char="●"/>
            </a:pPr>
            <a:r>
              <a:rPr lang="en"/>
              <a:t>Diagnostics</a:t>
            </a:r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311700" y="4329550"/>
            <a:ext cx="4399200" cy="52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 </a:t>
            </a:r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311700" y="1325525"/>
            <a:ext cx="4625400" cy="52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Recall division of labor between R &amp; JAGS.</a:t>
            </a:r>
          </a:p>
        </p:txBody>
      </p:sp>
      <p:sp>
        <p:nvSpPr>
          <p:cNvPr id="149" name="Shape 149"/>
          <p:cNvSpPr/>
          <p:nvPr/>
        </p:nvSpPr>
        <p:spPr>
          <a:xfrm>
            <a:off x="6772375" y="1311825"/>
            <a:ext cx="244500" cy="12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/>
          <p:nvPr/>
        </p:nvSpPr>
        <p:spPr>
          <a:xfrm rot="10800000">
            <a:off x="6772375" y="1567625"/>
            <a:ext cx="244500" cy="12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/>
              <a:t>Bayesian Linear Regression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/>
              <a:t>JAGS Implementation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