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Shape 2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png"/><Relationship Id="rId4" Type="http://schemas.openxmlformats.org/officeDocument/2006/relationships/image" Target="../media/image03.png"/><Relationship Id="rId5" Type="http://schemas.openxmlformats.org/officeDocument/2006/relationships/image" Target="../media/image02.png"/><Relationship Id="rId6" Type="http://schemas.openxmlformats.org/officeDocument/2006/relationships/image" Target="../media/image0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0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q48uKU_KWa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8.png"/><Relationship Id="rId4" Type="http://schemas.openxmlformats.org/officeDocument/2006/relationships/image" Target="../media/image0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06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ANOVA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Chapter 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Frequentist 1-Way ANOVA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Generalized Linear Model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311700" y="2475025"/>
            <a:ext cx="3966300" cy="24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Linear Regression and ANOVA are closely related.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In fact, they are both special cases of a more general family of models: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>
                <a:solidFill>
                  <a:srgbClr val="595959"/>
                </a:solidFill>
              </a:rPr>
              <a:t>Generalized Linear Model (GLM)</a:t>
            </a:r>
          </a:p>
        </p:txBody>
      </p:sp>
      <p:sp>
        <p:nvSpPr>
          <p:cNvPr id="67" name="Shape 67"/>
          <p:cNvSpPr/>
          <p:nvPr/>
        </p:nvSpPr>
        <p:spPr>
          <a:xfrm>
            <a:off x="6001800" y="1593050"/>
            <a:ext cx="1259700" cy="6792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GLM</a:t>
            </a:r>
          </a:p>
        </p:txBody>
      </p:sp>
      <p:sp>
        <p:nvSpPr>
          <p:cNvPr id="68" name="Shape 68"/>
          <p:cNvSpPr/>
          <p:nvPr/>
        </p:nvSpPr>
        <p:spPr>
          <a:xfrm>
            <a:off x="4968650" y="3060650"/>
            <a:ext cx="1259700" cy="6792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ANOVA</a:t>
            </a:r>
          </a:p>
        </p:txBody>
      </p:sp>
      <p:sp>
        <p:nvSpPr>
          <p:cNvPr id="69" name="Shape 69"/>
          <p:cNvSpPr/>
          <p:nvPr/>
        </p:nvSpPr>
        <p:spPr>
          <a:xfrm>
            <a:off x="7053725" y="3060650"/>
            <a:ext cx="1259700" cy="6792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Linear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Regression</a:t>
            </a:r>
          </a:p>
        </p:txBody>
      </p:sp>
      <p:cxnSp>
        <p:nvCxnSpPr>
          <p:cNvPr id="70" name="Shape 70"/>
          <p:cNvCxnSpPr>
            <a:stCxn id="67" idx="2"/>
            <a:endCxn id="68" idx="0"/>
          </p:cNvCxnSpPr>
          <p:nvPr/>
        </p:nvCxnSpPr>
        <p:spPr>
          <a:xfrm rot="5400000">
            <a:off x="5720850" y="2149850"/>
            <a:ext cx="788400" cy="1033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71" name="Shape 71"/>
          <p:cNvCxnSpPr>
            <a:stCxn id="67" idx="2"/>
            <a:endCxn id="69" idx="0"/>
          </p:cNvCxnSpPr>
          <p:nvPr/>
        </p:nvCxnSpPr>
        <p:spPr>
          <a:xfrm flipH="1" rot="-5400000">
            <a:off x="6763350" y="2140550"/>
            <a:ext cx="788400" cy="1051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72" name="Shape 72"/>
          <p:cNvSpPr txBox="1"/>
          <p:nvPr/>
        </p:nvSpPr>
        <p:spPr>
          <a:xfrm>
            <a:off x="4968650" y="3739850"/>
            <a:ext cx="1259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Categorical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Predictor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Variable(s)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7053725" y="3739850"/>
            <a:ext cx="1259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Continuous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Predictor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Variable(s)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311700" y="1160500"/>
            <a:ext cx="4179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Important Variable Descriptors: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595959"/>
              </a:buClr>
              <a:buSzPct val="100000"/>
              <a:buAutoNum type="arabicPeriod"/>
            </a:pPr>
            <a:r>
              <a:rPr lang="en" sz="1800">
                <a:solidFill>
                  <a:srgbClr val="595959"/>
                </a:solidFill>
              </a:rPr>
              <a:t>Independent vs Dependent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595959"/>
              </a:buClr>
              <a:buSzPct val="100000"/>
              <a:buAutoNum type="arabicPeriod"/>
            </a:pPr>
            <a:r>
              <a:rPr lang="en" sz="1800">
                <a:solidFill>
                  <a:srgbClr val="595959"/>
                </a:solidFill>
              </a:rPr>
              <a:t>Cardinal vs Ordinal vs Categorical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445025"/>
            <a:ext cx="48588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Hypothesis Test Flow Chart</a:t>
            </a:r>
          </a:p>
        </p:txBody>
      </p:sp>
      <p:sp>
        <p:nvSpPr>
          <p:cNvPr id="80" name="Shape 80"/>
          <p:cNvSpPr/>
          <p:nvPr/>
        </p:nvSpPr>
        <p:spPr>
          <a:xfrm>
            <a:off x="471337" y="1958889"/>
            <a:ext cx="1106700" cy="4149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DV</a:t>
            </a: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 Type</a:t>
            </a:r>
          </a:p>
        </p:txBody>
      </p:sp>
      <p:sp>
        <p:nvSpPr>
          <p:cNvPr id="81" name="Shape 81"/>
          <p:cNvSpPr/>
          <p:nvPr/>
        </p:nvSpPr>
        <p:spPr>
          <a:xfrm>
            <a:off x="471363" y="1398437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Categorical</a:t>
            </a:r>
          </a:p>
        </p:txBody>
      </p:sp>
      <p:sp>
        <p:nvSpPr>
          <p:cNvPr id="82" name="Shape 82"/>
          <p:cNvSpPr/>
          <p:nvPr/>
        </p:nvSpPr>
        <p:spPr>
          <a:xfrm>
            <a:off x="471363" y="2519340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Continuous</a:t>
            </a:r>
          </a:p>
        </p:txBody>
      </p:sp>
      <p:sp>
        <p:nvSpPr>
          <p:cNvPr id="83" name="Shape 83"/>
          <p:cNvSpPr/>
          <p:nvPr/>
        </p:nvSpPr>
        <p:spPr>
          <a:xfrm>
            <a:off x="6459275" y="1398425"/>
            <a:ext cx="1106700" cy="414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𝜒</a:t>
            </a:r>
            <a:r>
              <a:rPr baseline="30000" lang="en" sz="1100"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 Test</a:t>
            </a:r>
          </a:p>
        </p:txBody>
      </p:sp>
      <p:sp>
        <p:nvSpPr>
          <p:cNvPr id="84" name="Shape 84"/>
          <p:cNvSpPr/>
          <p:nvPr/>
        </p:nvSpPr>
        <p:spPr>
          <a:xfrm>
            <a:off x="1829061" y="2519340"/>
            <a:ext cx="1106700" cy="4149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IV</a:t>
            </a: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 Type</a:t>
            </a:r>
          </a:p>
        </p:txBody>
      </p:sp>
      <p:sp>
        <p:nvSpPr>
          <p:cNvPr id="85" name="Shape 85"/>
          <p:cNvSpPr/>
          <p:nvPr/>
        </p:nvSpPr>
        <p:spPr>
          <a:xfrm>
            <a:off x="1829061" y="3079767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Categorical</a:t>
            </a:r>
          </a:p>
        </p:txBody>
      </p:sp>
      <p:sp>
        <p:nvSpPr>
          <p:cNvPr id="86" name="Shape 86"/>
          <p:cNvSpPr/>
          <p:nvPr/>
        </p:nvSpPr>
        <p:spPr>
          <a:xfrm>
            <a:off x="1829035" y="1958889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Continuous</a:t>
            </a:r>
          </a:p>
        </p:txBody>
      </p:sp>
      <p:cxnSp>
        <p:nvCxnSpPr>
          <p:cNvPr id="87" name="Shape 87"/>
          <p:cNvCxnSpPr>
            <a:stCxn id="84" idx="0"/>
            <a:endCxn id="86" idx="2"/>
          </p:cNvCxnSpPr>
          <p:nvPr/>
        </p:nvCxnSpPr>
        <p:spPr>
          <a:xfrm rot="10800000">
            <a:off x="2382411" y="2373840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88" name="Shape 88"/>
          <p:cNvCxnSpPr>
            <a:stCxn id="84" idx="2"/>
            <a:endCxn id="85" idx="0"/>
          </p:cNvCxnSpPr>
          <p:nvPr/>
        </p:nvCxnSpPr>
        <p:spPr>
          <a:xfrm>
            <a:off x="2382411" y="2934240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89" name="Shape 89"/>
          <p:cNvCxnSpPr>
            <a:stCxn id="80" idx="0"/>
            <a:endCxn id="81" idx="2"/>
          </p:cNvCxnSpPr>
          <p:nvPr/>
        </p:nvCxnSpPr>
        <p:spPr>
          <a:xfrm rot="10800000">
            <a:off x="1024687" y="1813389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0" name="Shape 90"/>
          <p:cNvCxnSpPr>
            <a:stCxn id="80" idx="2"/>
            <a:endCxn id="82" idx="0"/>
          </p:cNvCxnSpPr>
          <p:nvPr/>
        </p:nvCxnSpPr>
        <p:spPr>
          <a:xfrm>
            <a:off x="1024687" y="2373789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1" name="Shape 91"/>
          <p:cNvCxnSpPr>
            <a:stCxn id="82" idx="3"/>
            <a:endCxn id="84" idx="1"/>
          </p:cNvCxnSpPr>
          <p:nvPr/>
        </p:nvCxnSpPr>
        <p:spPr>
          <a:xfrm>
            <a:off x="1578063" y="2726790"/>
            <a:ext cx="25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92" name="Shape 92"/>
          <p:cNvSpPr/>
          <p:nvPr/>
        </p:nvSpPr>
        <p:spPr>
          <a:xfrm>
            <a:off x="6459275" y="1958876"/>
            <a:ext cx="1106700" cy="414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Linear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Regression</a:t>
            </a:r>
          </a:p>
        </p:txBody>
      </p:sp>
      <p:sp>
        <p:nvSpPr>
          <p:cNvPr id="93" name="Shape 93"/>
          <p:cNvSpPr/>
          <p:nvPr/>
        </p:nvSpPr>
        <p:spPr>
          <a:xfrm>
            <a:off x="3186760" y="3079767"/>
            <a:ext cx="1106699" cy="4149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Size of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IV Domain</a:t>
            </a:r>
          </a:p>
        </p:txBody>
      </p:sp>
      <p:sp>
        <p:nvSpPr>
          <p:cNvPr id="94" name="Shape 94"/>
          <p:cNvSpPr/>
          <p:nvPr/>
        </p:nvSpPr>
        <p:spPr>
          <a:xfrm>
            <a:off x="3186760" y="3640219"/>
            <a:ext cx="1106699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&gt;2</a:t>
            </a:r>
          </a:p>
        </p:txBody>
      </p:sp>
      <p:sp>
        <p:nvSpPr>
          <p:cNvPr id="95" name="Shape 95"/>
          <p:cNvSpPr/>
          <p:nvPr/>
        </p:nvSpPr>
        <p:spPr>
          <a:xfrm>
            <a:off x="3186760" y="2519340"/>
            <a:ext cx="1106699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2</a:t>
            </a:r>
          </a:p>
        </p:txBody>
      </p:sp>
      <p:cxnSp>
        <p:nvCxnSpPr>
          <p:cNvPr id="96" name="Shape 96"/>
          <p:cNvCxnSpPr>
            <a:stCxn id="85" idx="3"/>
            <a:endCxn id="93" idx="1"/>
          </p:cNvCxnSpPr>
          <p:nvPr/>
        </p:nvCxnSpPr>
        <p:spPr>
          <a:xfrm>
            <a:off x="2935761" y="3287217"/>
            <a:ext cx="25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97" name="Shape 97"/>
          <p:cNvSpPr/>
          <p:nvPr/>
        </p:nvSpPr>
        <p:spPr>
          <a:xfrm>
            <a:off x="6459275" y="3079785"/>
            <a:ext cx="1106700" cy="414899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One Way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ANOVA</a:t>
            </a:r>
          </a:p>
        </p:txBody>
      </p:sp>
      <p:sp>
        <p:nvSpPr>
          <p:cNvPr id="98" name="Shape 98"/>
          <p:cNvSpPr/>
          <p:nvPr/>
        </p:nvSpPr>
        <p:spPr>
          <a:xfrm>
            <a:off x="6459275" y="4200677"/>
            <a:ext cx="1106700" cy="414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Factorial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ANOVA</a:t>
            </a:r>
          </a:p>
        </p:txBody>
      </p:sp>
      <p:sp>
        <p:nvSpPr>
          <p:cNvPr id="99" name="Shape 99"/>
          <p:cNvSpPr/>
          <p:nvPr/>
        </p:nvSpPr>
        <p:spPr>
          <a:xfrm>
            <a:off x="6459275" y="2519326"/>
            <a:ext cx="1106700" cy="414900"/>
          </a:xfrm>
          <a:prstGeom prst="rect">
            <a:avLst/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t-test</a:t>
            </a:r>
          </a:p>
        </p:txBody>
      </p:sp>
      <p:sp>
        <p:nvSpPr>
          <p:cNvPr id="100" name="Shape 100"/>
          <p:cNvSpPr/>
          <p:nvPr/>
        </p:nvSpPr>
        <p:spPr>
          <a:xfrm>
            <a:off x="4546352" y="3640226"/>
            <a:ext cx="1106700" cy="4149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Number of IVs</a:t>
            </a:r>
          </a:p>
        </p:txBody>
      </p:sp>
      <p:sp>
        <p:nvSpPr>
          <p:cNvPr id="101" name="Shape 101"/>
          <p:cNvSpPr/>
          <p:nvPr/>
        </p:nvSpPr>
        <p:spPr>
          <a:xfrm>
            <a:off x="4546352" y="4200677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&gt;1</a:t>
            </a:r>
          </a:p>
        </p:txBody>
      </p:sp>
      <p:sp>
        <p:nvSpPr>
          <p:cNvPr id="102" name="Shape 102"/>
          <p:cNvSpPr/>
          <p:nvPr/>
        </p:nvSpPr>
        <p:spPr>
          <a:xfrm>
            <a:off x="4546352" y="3079774"/>
            <a:ext cx="1106700" cy="41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1</a:t>
            </a:r>
          </a:p>
        </p:txBody>
      </p:sp>
      <p:cxnSp>
        <p:nvCxnSpPr>
          <p:cNvPr id="103" name="Shape 103"/>
          <p:cNvCxnSpPr>
            <a:stCxn id="81" idx="3"/>
            <a:endCxn id="83" idx="1"/>
          </p:cNvCxnSpPr>
          <p:nvPr/>
        </p:nvCxnSpPr>
        <p:spPr>
          <a:xfrm>
            <a:off x="1578063" y="1605887"/>
            <a:ext cx="4881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4" name="Shape 104"/>
          <p:cNvCxnSpPr>
            <a:stCxn id="95" idx="3"/>
            <a:endCxn id="99" idx="1"/>
          </p:cNvCxnSpPr>
          <p:nvPr/>
        </p:nvCxnSpPr>
        <p:spPr>
          <a:xfrm>
            <a:off x="4293460" y="2726790"/>
            <a:ext cx="2165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5" name="Shape 105"/>
          <p:cNvCxnSpPr>
            <a:stCxn id="102" idx="3"/>
            <a:endCxn id="97" idx="1"/>
          </p:cNvCxnSpPr>
          <p:nvPr/>
        </p:nvCxnSpPr>
        <p:spPr>
          <a:xfrm>
            <a:off x="5653052" y="3287224"/>
            <a:ext cx="806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6" name="Shape 106"/>
          <p:cNvCxnSpPr>
            <a:stCxn id="101" idx="3"/>
            <a:endCxn id="98" idx="1"/>
          </p:cNvCxnSpPr>
          <p:nvPr/>
        </p:nvCxnSpPr>
        <p:spPr>
          <a:xfrm>
            <a:off x="5653052" y="4408127"/>
            <a:ext cx="806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7" name="Shape 107"/>
          <p:cNvCxnSpPr>
            <a:stCxn id="86" idx="3"/>
            <a:endCxn id="92" idx="1"/>
          </p:cNvCxnSpPr>
          <p:nvPr/>
        </p:nvCxnSpPr>
        <p:spPr>
          <a:xfrm>
            <a:off x="2935735" y="2166339"/>
            <a:ext cx="352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8" name="Shape 108"/>
          <p:cNvCxnSpPr>
            <a:stCxn id="93" idx="0"/>
            <a:endCxn id="95" idx="2"/>
          </p:cNvCxnSpPr>
          <p:nvPr/>
        </p:nvCxnSpPr>
        <p:spPr>
          <a:xfrm rot="10800000">
            <a:off x="3740110" y="2934267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9" name="Shape 109"/>
          <p:cNvCxnSpPr>
            <a:endCxn id="94" idx="0"/>
          </p:cNvCxnSpPr>
          <p:nvPr/>
        </p:nvCxnSpPr>
        <p:spPr>
          <a:xfrm>
            <a:off x="3740110" y="3507919"/>
            <a:ext cx="0" cy="13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0" name="Shape 110"/>
          <p:cNvCxnSpPr>
            <a:stCxn id="100" idx="0"/>
            <a:endCxn id="102" idx="2"/>
          </p:cNvCxnSpPr>
          <p:nvPr/>
        </p:nvCxnSpPr>
        <p:spPr>
          <a:xfrm rot="10800000">
            <a:off x="5099702" y="3494726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1" name="Shape 111"/>
          <p:cNvCxnSpPr>
            <a:stCxn id="100" idx="2"/>
            <a:endCxn id="101" idx="0"/>
          </p:cNvCxnSpPr>
          <p:nvPr/>
        </p:nvCxnSpPr>
        <p:spPr>
          <a:xfrm>
            <a:off x="5099702" y="4055126"/>
            <a:ext cx="0" cy="14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2" name="Shape 112"/>
          <p:cNvCxnSpPr>
            <a:stCxn id="94" idx="3"/>
            <a:endCxn id="100" idx="1"/>
          </p:cNvCxnSpPr>
          <p:nvPr/>
        </p:nvCxnSpPr>
        <p:spPr>
          <a:xfrm>
            <a:off x="4293460" y="3847669"/>
            <a:ext cx="25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13" name="Shape 113"/>
          <p:cNvSpPr/>
          <p:nvPr/>
        </p:nvSpPr>
        <p:spPr>
          <a:xfrm>
            <a:off x="7565956" y="3079785"/>
            <a:ext cx="1106700" cy="414899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Kruskal-Wallis</a:t>
            </a:r>
          </a:p>
        </p:txBody>
      </p:sp>
      <p:sp>
        <p:nvSpPr>
          <p:cNvPr id="114" name="Shape 114"/>
          <p:cNvSpPr/>
          <p:nvPr/>
        </p:nvSpPr>
        <p:spPr>
          <a:xfrm>
            <a:off x="7565956" y="2519326"/>
            <a:ext cx="1106700" cy="414900"/>
          </a:xfrm>
          <a:prstGeom prst="rect">
            <a:avLst/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>
                <a:latin typeface="Cambria"/>
                <a:ea typeface="Cambria"/>
                <a:cs typeface="Cambria"/>
                <a:sym typeface="Cambria"/>
              </a:rPr>
              <a:t>Wilcoxon Rank-Sum Test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1225350" y="2866525"/>
            <a:ext cx="3698700" cy="416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/>
              <a:t>Degrees of Freedom</a:t>
            </a:r>
          </a:p>
        </p:txBody>
      </p:sp>
      <p:sp>
        <p:nvSpPr>
          <p:cNvPr id="120" name="Shape 120"/>
          <p:cNvSpPr/>
          <p:nvPr/>
        </p:nvSpPr>
        <p:spPr>
          <a:xfrm>
            <a:off x="1225350" y="2210075"/>
            <a:ext cx="3698700" cy="572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"/>
              <a:t>Sum of Squares</a:t>
            </a:r>
          </a:p>
        </p:txBody>
      </p:sp>
      <p:sp>
        <p:nvSpPr>
          <p:cNvPr id="121" name="Shape 1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Motivations</a:t>
            </a:r>
          </a:p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311700" y="1152475"/>
            <a:ext cx="5258700" cy="47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1-way ANOVA is a way to formalize an A/B test.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24" y="2246875"/>
            <a:ext cx="2849824" cy="9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>
            <p:ph idx="1" type="body"/>
          </p:nvPr>
        </p:nvSpPr>
        <p:spPr>
          <a:xfrm>
            <a:off x="355425" y="3330475"/>
            <a:ext cx="4730400" cy="1776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ANOVA separates variance into two pieces.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</a:t>
            </a:r>
            <a:r>
              <a:rPr baseline="30000" lang="en"/>
              <a:t>2</a:t>
            </a:r>
            <a:r>
              <a:rPr baseline="-25000" lang="en"/>
              <a:t>within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</a:t>
            </a:r>
            <a:r>
              <a:rPr baseline="30000" lang="en"/>
              <a:t>2</a:t>
            </a:r>
            <a:r>
              <a:rPr baseline="-25000" lang="en"/>
              <a:t>between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If ratio is too high, reject H</a:t>
            </a:r>
            <a:r>
              <a:rPr baseline="-25000" lang="en"/>
              <a:t>0</a:t>
            </a:r>
            <a:r>
              <a:rPr lang="en"/>
              <a:t> .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4125" y="182412"/>
            <a:ext cx="2419899" cy="35748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>
            <p:ph idx="1" type="body"/>
          </p:nvPr>
        </p:nvSpPr>
        <p:spPr>
          <a:xfrm>
            <a:off x="5085825" y="3909125"/>
            <a:ext cx="4077600" cy="101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Does Ship Mode effect Quantity?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Or, is this just a random fluctuation?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311700" y="1700925"/>
            <a:ext cx="37221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 sz="1800">
                <a:solidFill>
                  <a:srgbClr val="9900FF"/>
                </a:solidFill>
              </a:rPr>
              <a:t>ANOVA</a:t>
            </a:r>
            <a:r>
              <a:rPr lang="en" sz="1800">
                <a:solidFill>
                  <a:schemeClr val="dk2"/>
                </a:solidFill>
              </a:rPr>
              <a:t> = </a:t>
            </a:r>
            <a:r>
              <a:rPr b="1" lang="en" sz="1800">
                <a:solidFill>
                  <a:srgbClr val="9900FF"/>
                </a:solidFill>
              </a:rPr>
              <a:t>AN</a:t>
            </a:r>
            <a:r>
              <a:rPr lang="en" sz="1800">
                <a:solidFill>
                  <a:schemeClr val="dk2"/>
                </a:solidFill>
              </a:rPr>
              <a:t>alysis </a:t>
            </a:r>
            <a:r>
              <a:rPr b="1" lang="en" sz="1800">
                <a:solidFill>
                  <a:srgbClr val="9900FF"/>
                </a:solidFill>
              </a:rPr>
              <a:t>O</a:t>
            </a:r>
            <a:r>
              <a:rPr lang="en" sz="1800">
                <a:solidFill>
                  <a:schemeClr val="dk2"/>
                </a:solidFill>
              </a:rPr>
              <a:t>f </a:t>
            </a:r>
            <a:r>
              <a:rPr b="1" lang="en" sz="1800">
                <a:solidFill>
                  <a:srgbClr val="9900FF"/>
                </a:solidFill>
              </a:rPr>
              <a:t>VA</a:t>
            </a:r>
            <a:r>
              <a:rPr lang="en" sz="1800">
                <a:solidFill>
                  <a:schemeClr val="dk2"/>
                </a:solidFill>
              </a:rPr>
              <a:t>riance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311700" y="445025"/>
            <a:ext cx="34752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Five Steps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699" y="2222400"/>
            <a:ext cx="2414547" cy="230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4247" y="2196250"/>
            <a:ext cx="2414547" cy="2299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5737" y="2213924"/>
            <a:ext cx="2964086" cy="1133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2187" y="3397642"/>
            <a:ext cx="3031200" cy="113308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/>
          <p:nvPr/>
        </p:nvSpPr>
        <p:spPr>
          <a:xfrm>
            <a:off x="1163502" y="1789151"/>
            <a:ext cx="442200" cy="407100"/>
          </a:xfrm>
          <a:prstGeom prst="ellipse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/>
              <a:t>1</a:t>
            </a:r>
          </a:p>
        </p:txBody>
      </p:sp>
      <p:sp>
        <p:nvSpPr>
          <p:cNvPr id="138" name="Shape 138"/>
          <p:cNvSpPr/>
          <p:nvPr/>
        </p:nvSpPr>
        <p:spPr>
          <a:xfrm>
            <a:off x="3512244" y="1789151"/>
            <a:ext cx="442200" cy="407100"/>
          </a:xfrm>
          <a:prstGeom prst="ellipse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2</a:t>
            </a:r>
          </a:p>
        </p:txBody>
      </p:sp>
      <p:sp>
        <p:nvSpPr>
          <p:cNvPr id="139" name="Shape 139"/>
          <p:cNvSpPr/>
          <p:nvPr/>
        </p:nvSpPr>
        <p:spPr>
          <a:xfrm>
            <a:off x="5919537" y="1786462"/>
            <a:ext cx="442200" cy="412500"/>
          </a:xfrm>
          <a:prstGeom prst="ellipse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3</a:t>
            </a:r>
          </a:p>
        </p:txBody>
      </p:sp>
      <p:sp>
        <p:nvSpPr>
          <p:cNvPr id="140" name="Shape 140"/>
          <p:cNvSpPr/>
          <p:nvPr/>
        </p:nvSpPr>
        <p:spPr>
          <a:xfrm>
            <a:off x="6604549" y="1786438"/>
            <a:ext cx="442200" cy="412500"/>
          </a:xfrm>
          <a:prstGeom prst="ellipse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4</a:t>
            </a:r>
          </a:p>
        </p:txBody>
      </p:sp>
      <p:sp>
        <p:nvSpPr>
          <p:cNvPr id="141" name="Shape 141"/>
          <p:cNvSpPr/>
          <p:nvPr/>
        </p:nvSpPr>
        <p:spPr>
          <a:xfrm>
            <a:off x="7973400" y="2283725"/>
            <a:ext cx="1020900" cy="21753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3C78D8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>
                <a:latin typeface="Cambria"/>
                <a:ea typeface="Cambria"/>
                <a:cs typeface="Cambria"/>
                <a:sym typeface="Cambria"/>
              </a:rPr>
              <a:t>Evaluate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1200">
                <a:latin typeface="Cambria"/>
                <a:ea typeface="Cambria"/>
                <a:cs typeface="Cambria"/>
                <a:sym typeface="Cambria"/>
              </a:rPr>
              <a:t>H</a:t>
            </a:r>
            <a:r>
              <a:rPr baseline="-25000" lang="en" sz="1200">
                <a:latin typeface="Cambria"/>
                <a:ea typeface="Cambria"/>
                <a:cs typeface="Cambria"/>
                <a:sym typeface="Cambria"/>
              </a:rPr>
              <a:t>0</a:t>
            </a:r>
          </a:p>
        </p:txBody>
      </p:sp>
      <p:sp>
        <p:nvSpPr>
          <p:cNvPr id="142" name="Shape 142"/>
          <p:cNvSpPr/>
          <p:nvPr/>
        </p:nvSpPr>
        <p:spPr>
          <a:xfrm>
            <a:off x="8262749" y="1786450"/>
            <a:ext cx="442200" cy="412500"/>
          </a:xfrm>
          <a:prstGeom prst="ellipse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5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F Distribution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311700" y="1152475"/>
            <a:ext cx="3757200" cy="1066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Two parameters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F(df</a:t>
            </a:r>
            <a:r>
              <a:rPr baseline="-25000" lang="en"/>
              <a:t>between</a:t>
            </a:r>
            <a:r>
              <a:rPr lang="en"/>
              <a:t>, </a:t>
            </a:r>
            <a:r>
              <a:rPr lang="en"/>
              <a:t>df</a:t>
            </a:r>
            <a:r>
              <a:rPr baseline="-25000" lang="en"/>
              <a:t>within</a:t>
            </a:r>
            <a:r>
              <a:rPr lang="en"/>
              <a:t>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8575" y="65373"/>
            <a:ext cx="3426850" cy="257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311700" y="2269750"/>
            <a:ext cx="4974300" cy="7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In contrast to t(μ,σ,v) distribution, F values are always non-negative.</a:t>
            </a: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b="6798" l="20789" r="10235" t="23114"/>
          <a:stretch/>
        </p:blipFill>
        <p:spPr>
          <a:xfrm>
            <a:off x="5766574" y="2611150"/>
            <a:ext cx="3197724" cy="243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311700" y="3086537"/>
            <a:ext cx="45456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Recall one-tailed vs two-tailed tests...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311700" y="3630025"/>
            <a:ext cx="50034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Because F is non-negative, it is always a one-tailed test. You test whether F &gt; F</a:t>
            </a:r>
            <a:r>
              <a:rPr baseline="-25000" lang="en" sz="1800">
                <a:solidFill>
                  <a:schemeClr val="dk2"/>
                </a:solidFill>
              </a:rPr>
              <a:t>crit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∫F(df</a:t>
            </a:r>
            <a:r>
              <a:rPr baseline="-25000" lang="en" sz="1800">
                <a:solidFill>
                  <a:schemeClr val="dk2"/>
                </a:solidFill>
              </a:rPr>
              <a:t>between</a:t>
            </a:r>
            <a:r>
              <a:rPr lang="en" sz="1800">
                <a:solidFill>
                  <a:schemeClr val="dk2"/>
                </a:solidFill>
              </a:rPr>
              <a:t>, df</a:t>
            </a:r>
            <a:r>
              <a:rPr baseline="-25000" lang="en" sz="1800">
                <a:solidFill>
                  <a:schemeClr val="dk2"/>
                </a:solidFill>
              </a:rPr>
              <a:t>within</a:t>
            </a:r>
            <a:r>
              <a:rPr lang="en" sz="1800">
                <a:solidFill>
                  <a:schemeClr val="dk2"/>
                </a:solidFill>
              </a:rPr>
              <a:t>) = 0.95, evaluated on [0, F</a:t>
            </a:r>
            <a:r>
              <a:rPr baseline="-25000" lang="en" sz="1800">
                <a:solidFill>
                  <a:schemeClr val="dk2"/>
                </a:solidFill>
              </a:rPr>
              <a:t>crit</a:t>
            </a:r>
            <a:r>
              <a:rPr lang="en" sz="1800">
                <a:solidFill>
                  <a:schemeClr val="dk2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/>
        </p:nvSpPr>
        <p:spPr>
          <a:xfrm>
            <a:off x="311700" y="2150850"/>
            <a:ext cx="85206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800"/>
              <a:t>1-Way ANOVA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200">
                <a:solidFill>
                  <a:srgbClr val="000000"/>
                </a:solidFill>
              </a:rPr>
              <a:t>Worked Example (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link</a:t>
            </a:r>
            <a:r>
              <a:rPr lang="en" sz="1200"/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1-Way ANOVA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Review: Linear Regression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311700" y="1152475"/>
            <a:ext cx="3708000" cy="30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Once β</a:t>
            </a:r>
            <a:r>
              <a:rPr baseline="-25000" lang="en" sz="1800">
                <a:solidFill>
                  <a:srgbClr val="595959"/>
                </a:solidFill>
              </a:rPr>
              <a:t>0</a:t>
            </a:r>
            <a:r>
              <a:rPr lang="en" sz="1800">
                <a:solidFill>
                  <a:srgbClr val="595959"/>
                </a:solidFill>
              </a:rPr>
              <a:t> and β</a:t>
            </a:r>
            <a:r>
              <a:rPr baseline="-25000" lang="en" sz="1800">
                <a:solidFill>
                  <a:srgbClr val="595959"/>
                </a:solidFill>
              </a:rPr>
              <a:t>1 </a:t>
            </a:r>
            <a:r>
              <a:rPr lang="en" sz="1800">
                <a:solidFill>
                  <a:srgbClr val="595959"/>
                </a:solidFill>
              </a:rPr>
              <a:t>are known, we construct distributions around the central tendency.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μ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  <a:r>
              <a:rPr lang="en" sz="1800">
                <a:solidFill>
                  <a:srgbClr val="595959"/>
                </a:solidFill>
              </a:rPr>
              <a:t> = β</a:t>
            </a:r>
            <a:r>
              <a:rPr baseline="-25000" lang="en" sz="1800">
                <a:solidFill>
                  <a:srgbClr val="595959"/>
                </a:solidFill>
              </a:rPr>
              <a:t>0</a:t>
            </a:r>
            <a:r>
              <a:rPr lang="en" sz="1800">
                <a:solidFill>
                  <a:srgbClr val="595959"/>
                </a:solidFill>
              </a:rPr>
              <a:t> + β</a:t>
            </a:r>
            <a:r>
              <a:rPr baseline="-25000" lang="en" sz="1800">
                <a:solidFill>
                  <a:srgbClr val="595959"/>
                </a:solidFill>
              </a:rPr>
              <a:t>1</a:t>
            </a:r>
            <a:r>
              <a:rPr lang="en" sz="1800">
                <a:solidFill>
                  <a:srgbClr val="595959"/>
                </a:solidFill>
              </a:rPr>
              <a:t>*x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The normal distribution varies as follows: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y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  <a:r>
              <a:rPr lang="en" sz="1800">
                <a:solidFill>
                  <a:srgbClr val="595959"/>
                </a:solidFill>
              </a:rPr>
              <a:t> ~ N(μ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  <a:r>
              <a:rPr lang="en" sz="1800">
                <a:solidFill>
                  <a:srgbClr val="595959"/>
                </a:solidFill>
              </a:rPr>
              <a:t>, σ)</a:t>
            </a: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49572" l="13129" r="23687" t="1330"/>
          <a:stretch/>
        </p:blipFill>
        <p:spPr>
          <a:xfrm rot="-5400000">
            <a:off x="4652187" y="1087587"/>
            <a:ext cx="3662549" cy="379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Review: Linear Regression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407525" y="1266600"/>
            <a:ext cx="48657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The core of OLS Linear Regression is setting μ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  <a:r>
              <a:rPr lang="en" sz="1800">
                <a:solidFill>
                  <a:srgbClr val="595959"/>
                </a:solidFill>
              </a:rPr>
              <a:t> = β</a:t>
            </a:r>
            <a:r>
              <a:rPr baseline="-25000" lang="en" sz="1800">
                <a:solidFill>
                  <a:srgbClr val="595959"/>
                </a:solidFill>
              </a:rPr>
              <a:t>0</a:t>
            </a:r>
            <a:r>
              <a:rPr lang="en" sz="1800">
                <a:solidFill>
                  <a:srgbClr val="595959"/>
                </a:solidFill>
              </a:rPr>
              <a:t> + β</a:t>
            </a:r>
            <a:r>
              <a:rPr baseline="-25000" lang="en" sz="1800">
                <a:solidFill>
                  <a:srgbClr val="595959"/>
                </a:solidFill>
              </a:rPr>
              <a:t>1</a:t>
            </a:r>
            <a:r>
              <a:rPr lang="en" sz="1800">
                <a:solidFill>
                  <a:srgbClr val="595959"/>
                </a:solidFill>
              </a:rPr>
              <a:t>*x</a:t>
            </a:r>
            <a:r>
              <a:rPr baseline="-25000" lang="en" sz="1800">
                <a:solidFill>
                  <a:srgbClr val="595959"/>
                </a:solidFill>
              </a:rPr>
              <a:t>i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aseline="-25000" sz="1800">
              <a:solidFill>
                <a:srgbClr val="595959"/>
              </a:solidFill>
            </a:endParaRP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 b="6968" l="42722" r="44161" t="9482"/>
          <a:stretch/>
        </p:blipFill>
        <p:spPr>
          <a:xfrm rot="-5400000">
            <a:off x="2712775" y="1678699"/>
            <a:ext cx="671775" cy="570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/>
          <p:nvPr/>
        </p:nvSpPr>
        <p:spPr>
          <a:xfrm>
            <a:off x="407525" y="2074800"/>
            <a:ext cx="4865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With this hierarchical model, we must shmear probability mass across the space of four parameters: β</a:t>
            </a:r>
            <a:r>
              <a:rPr baseline="-25000" lang="en" sz="1800">
                <a:solidFill>
                  <a:srgbClr val="595959"/>
                </a:solidFill>
              </a:rPr>
              <a:t>0</a:t>
            </a:r>
            <a:r>
              <a:rPr lang="en" sz="1800">
                <a:solidFill>
                  <a:srgbClr val="595959"/>
                </a:solidFill>
              </a:rPr>
              <a:t>, β</a:t>
            </a:r>
            <a:r>
              <a:rPr baseline="-25000" lang="en" sz="1800">
                <a:solidFill>
                  <a:srgbClr val="595959"/>
                </a:solidFill>
              </a:rPr>
              <a:t>1</a:t>
            </a:r>
            <a:r>
              <a:rPr lang="en" sz="1800">
                <a:solidFill>
                  <a:srgbClr val="595959"/>
                </a:solidFill>
              </a:rPr>
              <a:t>, σ, v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aseline="-25000" sz="1800">
              <a:solidFill>
                <a:srgbClr val="595959"/>
              </a:solidFill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407525" y="3136800"/>
            <a:ext cx="48657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W</a:t>
            </a:r>
            <a:r>
              <a:rPr lang="en" sz="1800">
                <a:solidFill>
                  <a:srgbClr val="595959"/>
                </a:solidFill>
              </a:rPr>
              <a:t>e use MCMC to update our beliefs about these parameters:</a:t>
            </a: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4">
            <a:alphaModFix/>
          </a:blip>
          <a:srcRect b="15117" l="12785" r="0" t="21974"/>
          <a:stretch/>
        </p:blipFill>
        <p:spPr>
          <a:xfrm rot="-5400000">
            <a:off x="5449562" y="781487"/>
            <a:ext cx="3364400" cy="323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x="311700" y="445025"/>
            <a:ext cx="46629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ANOVA in a vector space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311700" y="1152475"/>
            <a:ext cx="5486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For </a:t>
            </a:r>
            <a:r>
              <a:rPr lang="en" sz="1800">
                <a:solidFill>
                  <a:srgbClr val="595959"/>
                </a:solidFill>
              </a:rPr>
              <a:t>ANOVA</a:t>
            </a:r>
            <a:r>
              <a:rPr lang="en" sz="1800">
                <a:solidFill>
                  <a:srgbClr val="595959"/>
                </a:solidFill>
              </a:rPr>
              <a:t>,</a:t>
            </a:r>
            <a:r>
              <a:rPr lang="en" sz="1800">
                <a:solidFill>
                  <a:srgbClr val="595959"/>
                </a:solidFill>
              </a:rPr>
              <a:t> replace multiplication with dot product: </a:t>
            </a: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b="38883" l="60951" r="21289" t="36633"/>
          <a:stretch/>
        </p:blipFill>
        <p:spPr>
          <a:xfrm rot="-5400000">
            <a:off x="7602175" y="776474"/>
            <a:ext cx="685249" cy="12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5625" y="1266637"/>
            <a:ext cx="865199" cy="27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5">
            <a:alphaModFix/>
          </a:blip>
          <a:srcRect b="4975" l="16900" r="20363" t="5056"/>
          <a:stretch/>
        </p:blipFill>
        <p:spPr>
          <a:xfrm rot="-5400000">
            <a:off x="4534649" y="496650"/>
            <a:ext cx="3088049" cy="590359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/>
          <p:nvPr/>
        </p:nvSpPr>
        <p:spPr>
          <a:xfrm>
            <a:off x="6785700" y="1341600"/>
            <a:ext cx="437100" cy="12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 txBox="1"/>
          <p:nvPr/>
        </p:nvSpPr>
        <p:spPr>
          <a:xfrm>
            <a:off x="263825" y="2287100"/>
            <a:ext cx="27618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Each category is an orthogonal dimension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282750" y="3127975"/>
            <a:ext cx="27618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Grand Mean is your starting vector.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263825" y="3930025"/>
            <a:ext cx="27618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595959"/>
                </a:solidFill>
              </a:rPr>
              <a:t>Category means are local vector additions.</a:t>
            </a:r>
          </a:p>
        </p:txBody>
      </p:sp>
      <p:sp>
        <p:nvSpPr>
          <p:cNvPr id="194" name="Shape 194"/>
          <p:cNvSpPr/>
          <p:nvPr/>
        </p:nvSpPr>
        <p:spPr>
          <a:xfrm rot="-158270">
            <a:off x="3585288" y="2152481"/>
            <a:ext cx="730073" cy="2433787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5" name="Shape 195"/>
          <p:cNvSpPr/>
          <p:nvPr/>
        </p:nvSpPr>
        <p:spPr>
          <a:xfrm rot="-158484">
            <a:off x="4312455" y="2034485"/>
            <a:ext cx="4602389" cy="2428978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ANOVA as a Hierarchical Model</a:t>
            </a: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 b="30409" l="3870" r="5697" t="14311"/>
          <a:stretch/>
        </p:blipFill>
        <p:spPr>
          <a:xfrm rot="-5400000">
            <a:off x="-213250" y="1579900"/>
            <a:ext cx="3489574" cy="284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/>
          <p:cNvPicPr preferRelativeResize="0"/>
          <p:nvPr/>
        </p:nvPicPr>
        <p:blipFill rotWithShape="1">
          <a:blip r:embed="rId4">
            <a:alphaModFix/>
          </a:blip>
          <a:srcRect b="27949" l="46307" r="16011" t="32849"/>
          <a:stretch/>
        </p:blipFill>
        <p:spPr>
          <a:xfrm rot="-5400000">
            <a:off x="4922812" y="3148037"/>
            <a:ext cx="1454001" cy="20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3521900" y="1256800"/>
            <a:ext cx="3767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Several proposals on how to model σ</a:t>
            </a:r>
            <a:r>
              <a:rPr baseline="-25000" lang="en"/>
              <a:t>β</a:t>
            </a:r>
            <a:r>
              <a:rPr lang="en"/>
              <a:t>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Folded-t (Gelman, 2006)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Gamma Distribution w/ non-zero mode</a:t>
            </a:r>
          </a:p>
        </p:txBody>
      </p:sp>
      <p:cxnSp>
        <p:nvCxnSpPr>
          <p:cNvPr id="204" name="Shape 204"/>
          <p:cNvCxnSpPr/>
          <p:nvPr/>
        </p:nvCxnSpPr>
        <p:spPr>
          <a:xfrm rot="10800000">
            <a:off x="2171400" y="1505550"/>
            <a:ext cx="116310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05" name="Shape 205"/>
          <p:cNvSpPr txBox="1"/>
          <p:nvPr/>
        </p:nvSpPr>
        <p:spPr>
          <a:xfrm>
            <a:off x="3370575" y="2223450"/>
            <a:ext cx="39447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Constraint: we must “normalize” our beta parameters such that they sum to zero.</a:t>
            </a:r>
          </a:p>
        </p:txBody>
      </p:sp>
      <p:pic>
        <p:nvPicPr>
          <p:cNvPr id="206" name="Shape 206"/>
          <p:cNvPicPr preferRelativeResize="0"/>
          <p:nvPr/>
        </p:nvPicPr>
        <p:blipFill rotWithShape="1">
          <a:blip r:embed="rId5">
            <a:alphaModFix/>
          </a:blip>
          <a:srcRect b="43549" l="28083" r="60695" t="40745"/>
          <a:stretch/>
        </p:blipFill>
        <p:spPr>
          <a:xfrm rot="-5400000">
            <a:off x="7612448" y="2167863"/>
            <a:ext cx="432975" cy="80777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 txBox="1"/>
          <p:nvPr/>
        </p:nvSpPr>
        <p:spPr>
          <a:xfrm>
            <a:off x="3370575" y="2944500"/>
            <a:ext cx="45585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To do this, our beta params depend on alpha params: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>
            <p:ph type="title"/>
          </p:nvPr>
        </p:nvSpPr>
        <p:spPr>
          <a:xfrm>
            <a:off x="311700" y="445025"/>
            <a:ext cx="35784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Translating to JAGS</a:t>
            </a:r>
          </a:p>
        </p:txBody>
      </p:sp>
      <p:pic>
        <p:nvPicPr>
          <p:cNvPr id="213" name="Shape 213"/>
          <p:cNvPicPr preferRelativeResize="0"/>
          <p:nvPr/>
        </p:nvPicPr>
        <p:blipFill rotWithShape="1">
          <a:blip r:embed="rId3">
            <a:alphaModFix/>
          </a:blip>
          <a:srcRect b="30409" l="3870" r="5697" t="14311"/>
          <a:stretch/>
        </p:blipFill>
        <p:spPr>
          <a:xfrm rot="-5400000">
            <a:off x="-213250" y="1579900"/>
            <a:ext cx="3489574" cy="284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9546" y="2074271"/>
            <a:ext cx="5990099" cy="267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/>
          <p:nvPr/>
        </p:nvSpPr>
        <p:spPr>
          <a:xfrm>
            <a:off x="3349400" y="2285325"/>
            <a:ext cx="4198500" cy="501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816825" y="3638225"/>
            <a:ext cx="953700" cy="1108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3349400" y="2815575"/>
            <a:ext cx="3377700" cy="2133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1947150" y="2757575"/>
            <a:ext cx="1006200" cy="6867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3349400" y="3057525"/>
            <a:ext cx="3177600" cy="1713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1578775" y="1206775"/>
            <a:ext cx="431100" cy="5388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142175" y="1918825"/>
            <a:ext cx="921300" cy="5388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3349400" y="3630525"/>
            <a:ext cx="4573200" cy="1713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23" name="Shape 223"/>
          <p:cNvPicPr preferRelativeResize="0"/>
          <p:nvPr/>
        </p:nvPicPr>
        <p:blipFill rotWithShape="1">
          <a:blip r:embed="rId5">
            <a:alphaModFix/>
          </a:blip>
          <a:srcRect b="27949" l="46307" r="16011" t="32849"/>
          <a:stretch/>
        </p:blipFill>
        <p:spPr>
          <a:xfrm rot="-5400000">
            <a:off x="4959737" y="163912"/>
            <a:ext cx="1454001" cy="201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Scenario</a:t>
            </a:r>
          </a:p>
        </p:txBody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x="311700" y="1152475"/>
            <a:ext cx="8520600" cy="134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Consider Life span of male fruit flys, categorized by their sexual activity.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PregnantN represents males accompanied by N pregnant females.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VirginN represents males accompanied by N virgin females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/>
        </p:nvSpPr>
        <p:spPr>
          <a:xfrm>
            <a:off x="311700" y="2150850"/>
            <a:ext cx="85206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800"/>
              <a:t>Bayesian </a:t>
            </a:r>
            <a:r>
              <a:rPr lang="en" sz="2800"/>
              <a:t>ANOVA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200"/>
              <a:t>JAGS </a:t>
            </a:r>
            <a:r>
              <a:rPr lang="en" sz="1200">
                <a:solidFill>
                  <a:srgbClr val="000000"/>
                </a:solidFill>
              </a:rPr>
              <a:t>Example (J</a:t>
            </a:r>
            <a:r>
              <a:rPr lang="en" sz="1200"/>
              <a:t>ags-Ymet-Xnom1facMnormalHom-Example.R</a:t>
            </a:r>
            <a:r>
              <a:rPr lang="en" sz="1200"/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Bayesian vs Frequentist ANOVA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P-values change with Intention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x="311700" y="1152475"/>
            <a:ext cx="3909900" cy="39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Fundamentally, the sample distribution is a </a:t>
            </a:r>
            <a:r>
              <a:rPr b="1" lang="en" sz="1800">
                <a:solidFill>
                  <a:srgbClr val="595959"/>
                </a:solidFill>
              </a:rPr>
              <a:t>space of all possible outcomes</a:t>
            </a:r>
            <a:r>
              <a:rPr lang="en" sz="1800">
                <a:solidFill>
                  <a:srgbClr val="595959"/>
                </a:solidFill>
              </a:rPr>
              <a:t>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The space of all possible outcomes changes by experimenter intention.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Different stopping/test intentions will alter the cloud, and the p value.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The p-value is compared against 𝛂 (false positive tolerance), which typically is 0.05</a:t>
            </a:r>
          </a:p>
        </p:txBody>
      </p:sp>
      <p:pic>
        <p:nvPicPr>
          <p:cNvPr id="246" name="Shape 246"/>
          <p:cNvPicPr preferRelativeResize="0"/>
          <p:nvPr/>
        </p:nvPicPr>
        <p:blipFill rotWithShape="1">
          <a:blip r:embed="rId3">
            <a:alphaModFix/>
          </a:blip>
          <a:srcRect b="6380" l="21720" r="28324" t="4005"/>
          <a:stretch/>
        </p:blipFill>
        <p:spPr>
          <a:xfrm rot="-5400000">
            <a:off x="5659287" y="515687"/>
            <a:ext cx="1926424" cy="460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Frequentist Multiple Comparison</a:t>
            </a:r>
          </a:p>
        </p:txBody>
      </p:sp>
      <p:sp>
        <p:nvSpPr>
          <p:cNvPr id="252" name="Shape 252"/>
          <p:cNvSpPr txBox="1"/>
          <p:nvPr>
            <p:ph idx="1" type="body"/>
          </p:nvPr>
        </p:nvSpPr>
        <p:spPr>
          <a:xfrm>
            <a:off x="311700" y="1152475"/>
            <a:ext cx="5006700" cy="3829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frequentist ANOVA, imagine we reject H0: the means are not all the same.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But we aren’t done! If there are deviations, we will often want to zoom in to compare two categories w/ a t test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(N choose 2) t tests we could run.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But with m tests, we </a:t>
            </a:r>
            <a:r>
              <a:rPr i="1" lang="en"/>
              <a:t>must </a:t>
            </a:r>
            <a:r>
              <a:rPr lang="en"/>
              <a:t>use Bonferroni correction, 𝝰 / m. This makes it harder to achieve significance.</a:t>
            </a:r>
          </a:p>
        </p:txBody>
      </p:sp>
      <p:pic>
        <p:nvPicPr>
          <p:cNvPr id="253" name="Shape 2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400" y="1017712"/>
            <a:ext cx="2419899" cy="357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Supplementary Material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Frequentist 1-Way Anova: Worked Example</a:t>
            </a: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 b="0" l="56247" r="0" t="0"/>
          <a:stretch/>
        </p:blipFill>
        <p:spPr>
          <a:xfrm rot="-5400000">
            <a:off x="4513375" y="-995400"/>
            <a:ext cx="2079375" cy="63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Shape 265"/>
          <p:cNvPicPr preferRelativeResize="0"/>
          <p:nvPr/>
        </p:nvPicPr>
        <p:blipFill rotWithShape="1">
          <a:blip r:embed="rId3">
            <a:alphaModFix/>
          </a:blip>
          <a:srcRect b="0" l="0" r="45091" t="43921"/>
          <a:stretch/>
        </p:blipFill>
        <p:spPr>
          <a:xfrm rot="-5400000">
            <a:off x="1542300" y="2377500"/>
            <a:ext cx="2204574" cy="300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